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7" r:id="rId2"/>
    <p:sldId id="293" r:id="rId3"/>
    <p:sldId id="279" r:id="rId4"/>
    <p:sldId id="276" r:id="rId5"/>
    <p:sldId id="283" r:id="rId6"/>
    <p:sldId id="286" r:id="rId7"/>
    <p:sldId id="282" r:id="rId8"/>
    <p:sldId id="281" r:id="rId9"/>
    <p:sldId id="284" r:id="rId10"/>
    <p:sldId id="285" r:id="rId11"/>
    <p:sldId id="297" r:id="rId12"/>
    <p:sldId id="290" r:id="rId13"/>
    <p:sldId id="291" r:id="rId14"/>
    <p:sldId id="280" r:id="rId15"/>
    <p:sldId id="294" r:id="rId16"/>
    <p:sldId id="292" r:id="rId17"/>
    <p:sldId id="296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F7B31-28D4-A6DE-4E78-2152F58556FE}" name="Guest User" initials="GU" userId="S::urn:spo:anon#a558bc638abdc806601285a6d9183c857eb8b153446b452cf158141d236bdb3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BABAA-C6F2-B10C-1A4A-17B27E8183AC}" v="2" dt="2024-03-06T00:50:17.956"/>
    <p1510:client id="{11B65DD4-DFBE-4CCB-AE16-E5C49486EA4D}" v="508" dt="2024-03-06T02:35:28.857"/>
    <p1510:client id="{23A7DF53-247C-C721-E89E-B0CC6AC6334D}" v="173" dt="2024-03-06T22:59:31.054"/>
    <p1510:client id="{371F5722-9A48-1A32-2FEE-FB16ABF609E8}" v="50" dt="2024-03-06T04:41:11.563"/>
    <p1510:client id="{43AF5C02-089B-46C3-8C19-731C8E0B7EF8}" v="187" dt="2024-03-06T22:58:42.384"/>
    <p1510:client id="{55936165-6F50-84FC-4BF7-7BFF3DF44212}" v="26" dt="2024-03-06T23:20:07.512"/>
    <p1510:client id="{B4A3085F-4314-B96C-C673-140F8B5E9073}" v="37" dt="2024-03-06T23:17:16.858"/>
    <p1510:client id="{BF576218-E079-8B05-3418-0E82EF7E9EF2}" v="18" dt="2024-03-06T05:27:39.398"/>
    <p1510:client id="{C7A54A82-6279-BE0C-266E-D268D51E20ED}" v="770" dt="2024-03-06T07:25:00.817"/>
    <p1510:client id="{CA5BEA87-827D-AFAF-BD18-F4F88FC7E747}" v="7" dt="2024-03-06T20:22:42.602"/>
    <p1510:client id="{CC9BEC51-DA3F-B702-CB4A-508222E3723C}" v="379" dt="2024-03-06T04:47:20.396"/>
    <p1510:client id="{CF259379-E65E-156F-A9C0-12C0FF513469}" v="99" dt="2024-03-06T05:05:53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BB304-4962-416C-928E-99C6FA059E9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98EDD6-86B7-4AA6-A114-CE39DA1DC6A3}">
      <dgm:prSet/>
      <dgm:spPr/>
      <dgm:t>
        <a:bodyPr/>
        <a:lstStyle/>
        <a:p>
          <a:r>
            <a:rPr lang="en-IN"/>
            <a:t>Age</a:t>
          </a:r>
          <a:endParaRPr lang="en-US"/>
        </a:p>
      </dgm:t>
    </dgm:pt>
    <dgm:pt modelId="{6ED01189-C3D6-44F2-8264-B1A271F3157C}" type="parTrans" cxnId="{C2FD78FB-A469-4EAD-884B-F75D0A426160}">
      <dgm:prSet/>
      <dgm:spPr/>
      <dgm:t>
        <a:bodyPr/>
        <a:lstStyle/>
        <a:p>
          <a:endParaRPr lang="en-US"/>
        </a:p>
      </dgm:t>
    </dgm:pt>
    <dgm:pt modelId="{3996B2BE-0C64-40FA-87E0-AE0BA4CC3D65}" type="sibTrans" cxnId="{C2FD78FB-A469-4EAD-884B-F75D0A426160}">
      <dgm:prSet/>
      <dgm:spPr/>
      <dgm:t>
        <a:bodyPr/>
        <a:lstStyle/>
        <a:p>
          <a:endParaRPr lang="en-US"/>
        </a:p>
      </dgm:t>
    </dgm:pt>
    <dgm:pt modelId="{C73FFF50-3970-4A2E-8A4A-800FA3C9E6F8}">
      <dgm:prSet/>
      <dgm:spPr/>
      <dgm:t>
        <a:bodyPr/>
        <a:lstStyle/>
        <a:p>
          <a:r>
            <a:rPr lang="en-IN"/>
            <a:t>Breed</a:t>
          </a:r>
          <a:endParaRPr lang="en-US"/>
        </a:p>
      </dgm:t>
    </dgm:pt>
    <dgm:pt modelId="{1C5C2D0E-AA40-4A85-8E34-114FEFE20876}" type="parTrans" cxnId="{EE50E880-2F94-448D-9FC7-9D93219A43A0}">
      <dgm:prSet/>
      <dgm:spPr/>
      <dgm:t>
        <a:bodyPr/>
        <a:lstStyle/>
        <a:p>
          <a:endParaRPr lang="en-US"/>
        </a:p>
      </dgm:t>
    </dgm:pt>
    <dgm:pt modelId="{12126B41-6B8F-40AD-9DB1-2FC68F92B154}" type="sibTrans" cxnId="{EE50E880-2F94-448D-9FC7-9D93219A43A0}">
      <dgm:prSet/>
      <dgm:spPr/>
      <dgm:t>
        <a:bodyPr/>
        <a:lstStyle/>
        <a:p>
          <a:endParaRPr lang="en-US"/>
        </a:p>
      </dgm:t>
    </dgm:pt>
    <dgm:pt modelId="{0C761B62-9A94-417D-BCEC-DB6B99135399}">
      <dgm:prSet/>
      <dgm:spPr/>
      <dgm:t>
        <a:bodyPr/>
        <a:lstStyle/>
        <a:p>
          <a:r>
            <a:rPr lang="en-IN"/>
            <a:t>Color</a:t>
          </a:r>
          <a:endParaRPr lang="en-US"/>
        </a:p>
      </dgm:t>
    </dgm:pt>
    <dgm:pt modelId="{9B74081F-3025-4572-82AE-B38D09143FB4}" type="parTrans" cxnId="{70C29CC2-6A56-4172-B78E-A126D9A097D8}">
      <dgm:prSet/>
      <dgm:spPr/>
      <dgm:t>
        <a:bodyPr/>
        <a:lstStyle/>
        <a:p>
          <a:endParaRPr lang="en-US"/>
        </a:p>
      </dgm:t>
    </dgm:pt>
    <dgm:pt modelId="{C6231C52-4545-49C8-90F4-61575851096F}" type="sibTrans" cxnId="{70C29CC2-6A56-4172-B78E-A126D9A097D8}">
      <dgm:prSet/>
      <dgm:spPr/>
      <dgm:t>
        <a:bodyPr/>
        <a:lstStyle/>
        <a:p>
          <a:endParaRPr lang="en-US"/>
        </a:p>
      </dgm:t>
    </dgm:pt>
    <dgm:pt modelId="{739BD71E-C83B-473C-825B-485A1743DB7C}">
      <dgm:prSet/>
      <dgm:spPr/>
      <dgm:t>
        <a:bodyPr/>
        <a:lstStyle/>
        <a:p>
          <a:r>
            <a:rPr lang="en-IN"/>
            <a:t>Gender</a:t>
          </a:r>
          <a:endParaRPr lang="en-US"/>
        </a:p>
      </dgm:t>
    </dgm:pt>
    <dgm:pt modelId="{BCEC205B-9BFE-40B1-B763-F3AD24D2918E}" type="parTrans" cxnId="{14C7EDE9-949A-4C7F-92CE-3FEC64A63941}">
      <dgm:prSet/>
      <dgm:spPr/>
      <dgm:t>
        <a:bodyPr/>
        <a:lstStyle/>
        <a:p>
          <a:endParaRPr lang="en-US"/>
        </a:p>
      </dgm:t>
    </dgm:pt>
    <dgm:pt modelId="{41F78A89-74BC-4C0E-827A-5633E281B6A1}" type="sibTrans" cxnId="{14C7EDE9-949A-4C7F-92CE-3FEC64A63941}">
      <dgm:prSet/>
      <dgm:spPr/>
      <dgm:t>
        <a:bodyPr/>
        <a:lstStyle/>
        <a:p>
          <a:endParaRPr lang="en-US"/>
        </a:p>
      </dgm:t>
    </dgm:pt>
    <dgm:pt modelId="{C6318569-F4BC-458F-8994-CE4142046999}">
      <dgm:prSet/>
      <dgm:spPr/>
      <dgm:t>
        <a:bodyPr/>
        <a:lstStyle/>
        <a:p>
          <a:r>
            <a:rPr lang="en-IN"/>
            <a:t>Number of Photos</a:t>
          </a:r>
          <a:endParaRPr lang="en-US"/>
        </a:p>
      </dgm:t>
    </dgm:pt>
    <dgm:pt modelId="{CD9DBC66-DB9C-41B2-9E6E-0213C2046F3D}" type="parTrans" cxnId="{B3DCA663-8C61-42B9-8A87-2E99A0769138}">
      <dgm:prSet/>
      <dgm:spPr/>
      <dgm:t>
        <a:bodyPr/>
        <a:lstStyle/>
        <a:p>
          <a:endParaRPr lang="en-US"/>
        </a:p>
      </dgm:t>
    </dgm:pt>
    <dgm:pt modelId="{9BA42B1B-B45A-4BBE-A4C4-CDA4985A4CE1}" type="sibTrans" cxnId="{B3DCA663-8C61-42B9-8A87-2E99A0769138}">
      <dgm:prSet/>
      <dgm:spPr/>
      <dgm:t>
        <a:bodyPr/>
        <a:lstStyle/>
        <a:p>
          <a:endParaRPr lang="en-US"/>
        </a:p>
      </dgm:t>
    </dgm:pt>
    <dgm:pt modelId="{85AF233C-3BA9-4126-BB23-64EA19AC185B}">
      <dgm:prSet/>
      <dgm:spPr/>
      <dgm:t>
        <a:bodyPr/>
        <a:lstStyle/>
        <a:p>
          <a:r>
            <a:rPr lang="en-IN"/>
            <a:t>Description</a:t>
          </a:r>
          <a:endParaRPr lang="en-US"/>
        </a:p>
      </dgm:t>
    </dgm:pt>
    <dgm:pt modelId="{CE706F6B-962B-4F78-8932-BFCB95194260}" type="parTrans" cxnId="{4B256928-D006-4D32-8164-E3783ED61C94}">
      <dgm:prSet/>
      <dgm:spPr/>
      <dgm:t>
        <a:bodyPr/>
        <a:lstStyle/>
        <a:p>
          <a:endParaRPr lang="en-US"/>
        </a:p>
      </dgm:t>
    </dgm:pt>
    <dgm:pt modelId="{4604FA1F-B29E-408E-961B-64B91BE94945}" type="sibTrans" cxnId="{4B256928-D006-4D32-8164-E3783ED61C94}">
      <dgm:prSet/>
      <dgm:spPr/>
      <dgm:t>
        <a:bodyPr/>
        <a:lstStyle/>
        <a:p>
          <a:endParaRPr lang="en-US"/>
        </a:p>
      </dgm:t>
    </dgm:pt>
    <dgm:pt modelId="{74644A7D-82E2-43C3-B4E2-50F0168BF4D9}" type="pres">
      <dgm:prSet presAssocID="{68EBB304-4962-416C-928E-99C6FA059E96}" presName="diagram" presStyleCnt="0">
        <dgm:presLayoutVars>
          <dgm:dir/>
          <dgm:resizeHandles val="exact"/>
        </dgm:presLayoutVars>
      </dgm:prSet>
      <dgm:spPr/>
    </dgm:pt>
    <dgm:pt modelId="{1F7E3E43-8403-4A7C-9123-CAED4D1CB71E}" type="pres">
      <dgm:prSet presAssocID="{E098EDD6-86B7-4AA6-A114-CE39DA1DC6A3}" presName="arrow" presStyleLbl="node1" presStyleIdx="0" presStyleCnt="6">
        <dgm:presLayoutVars>
          <dgm:bulletEnabled val="1"/>
        </dgm:presLayoutVars>
      </dgm:prSet>
      <dgm:spPr/>
    </dgm:pt>
    <dgm:pt modelId="{C76D3A3B-A72A-4372-90BA-7DCC6D601A8F}" type="pres">
      <dgm:prSet presAssocID="{C73FFF50-3970-4A2E-8A4A-800FA3C9E6F8}" presName="arrow" presStyleLbl="node1" presStyleIdx="1" presStyleCnt="6">
        <dgm:presLayoutVars>
          <dgm:bulletEnabled val="1"/>
        </dgm:presLayoutVars>
      </dgm:prSet>
      <dgm:spPr/>
    </dgm:pt>
    <dgm:pt modelId="{45699859-D79C-4F91-B510-708BFF4A7913}" type="pres">
      <dgm:prSet presAssocID="{0C761B62-9A94-417D-BCEC-DB6B99135399}" presName="arrow" presStyleLbl="node1" presStyleIdx="2" presStyleCnt="6">
        <dgm:presLayoutVars>
          <dgm:bulletEnabled val="1"/>
        </dgm:presLayoutVars>
      </dgm:prSet>
      <dgm:spPr/>
    </dgm:pt>
    <dgm:pt modelId="{8E8A3112-1BA9-4D78-8DFE-C53851F2CBBE}" type="pres">
      <dgm:prSet presAssocID="{739BD71E-C83B-473C-825B-485A1743DB7C}" presName="arrow" presStyleLbl="node1" presStyleIdx="3" presStyleCnt="6">
        <dgm:presLayoutVars>
          <dgm:bulletEnabled val="1"/>
        </dgm:presLayoutVars>
      </dgm:prSet>
      <dgm:spPr/>
    </dgm:pt>
    <dgm:pt modelId="{0BE14B50-6970-49CC-9361-4168CDFC0348}" type="pres">
      <dgm:prSet presAssocID="{C6318569-F4BC-458F-8994-CE4142046999}" presName="arrow" presStyleLbl="node1" presStyleIdx="4" presStyleCnt="6">
        <dgm:presLayoutVars>
          <dgm:bulletEnabled val="1"/>
        </dgm:presLayoutVars>
      </dgm:prSet>
      <dgm:spPr/>
    </dgm:pt>
    <dgm:pt modelId="{DCB60CF7-7093-491D-8AEE-A248C85B0EF4}" type="pres">
      <dgm:prSet presAssocID="{85AF233C-3BA9-4126-BB23-64EA19AC185B}" presName="arrow" presStyleLbl="node1" presStyleIdx="5" presStyleCnt="6">
        <dgm:presLayoutVars>
          <dgm:bulletEnabled val="1"/>
        </dgm:presLayoutVars>
      </dgm:prSet>
      <dgm:spPr/>
    </dgm:pt>
  </dgm:ptLst>
  <dgm:cxnLst>
    <dgm:cxn modelId="{37AC3217-1A44-4355-B543-94870A5DE6C5}" type="presOf" srcId="{C73FFF50-3970-4A2E-8A4A-800FA3C9E6F8}" destId="{C76D3A3B-A72A-4372-90BA-7DCC6D601A8F}" srcOrd="0" destOrd="0" presId="urn:microsoft.com/office/officeart/2005/8/layout/arrow5"/>
    <dgm:cxn modelId="{4B256928-D006-4D32-8164-E3783ED61C94}" srcId="{68EBB304-4962-416C-928E-99C6FA059E96}" destId="{85AF233C-3BA9-4126-BB23-64EA19AC185B}" srcOrd="5" destOrd="0" parTransId="{CE706F6B-962B-4F78-8932-BFCB95194260}" sibTransId="{4604FA1F-B29E-408E-961B-64B91BE94945}"/>
    <dgm:cxn modelId="{B3DCA663-8C61-42B9-8A87-2E99A0769138}" srcId="{68EBB304-4962-416C-928E-99C6FA059E96}" destId="{C6318569-F4BC-458F-8994-CE4142046999}" srcOrd="4" destOrd="0" parTransId="{CD9DBC66-DB9C-41B2-9E6E-0213C2046F3D}" sibTransId="{9BA42B1B-B45A-4BBE-A4C4-CDA4985A4CE1}"/>
    <dgm:cxn modelId="{BE495A77-2D4D-4173-9CEE-02AF4F78B67B}" type="presOf" srcId="{68EBB304-4962-416C-928E-99C6FA059E96}" destId="{74644A7D-82E2-43C3-B4E2-50F0168BF4D9}" srcOrd="0" destOrd="0" presId="urn:microsoft.com/office/officeart/2005/8/layout/arrow5"/>
    <dgm:cxn modelId="{EE50E880-2F94-448D-9FC7-9D93219A43A0}" srcId="{68EBB304-4962-416C-928E-99C6FA059E96}" destId="{C73FFF50-3970-4A2E-8A4A-800FA3C9E6F8}" srcOrd="1" destOrd="0" parTransId="{1C5C2D0E-AA40-4A85-8E34-114FEFE20876}" sibTransId="{12126B41-6B8F-40AD-9DB1-2FC68F92B154}"/>
    <dgm:cxn modelId="{025EC48E-A4C6-45D2-83E0-9519A96D1FC4}" type="presOf" srcId="{E098EDD6-86B7-4AA6-A114-CE39DA1DC6A3}" destId="{1F7E3E43-8403-4A7C-9123-CAED4D1CB71E}" srcOrd="0" destOrd="0" presId="urn:microsoft.com/office/officeart/2005/8/layout/arrow5"/>
    <dgm:cxn modelId="{735BE2AA-E4F9-4E4D-99D9-4895C2539ABC}" type="presOf" srcId="{85AF233C-3BA9-4126-BB23-64EA19AC185B}" destId="{DCB60CF7-7093-491D-8AEE-A248C85B0EF4}" srcOrd="0" destOrd="0" presId="urn:microsoft.com/office/officeart/2005/8/layout/arrow5"/>
    <dgm:cxn modelId="{0E7F13AB-84A0-41AE-BCC7-3CA50CF470A0}" type="presOf" srcId="{739BD71E-C83B-473C-825B-485A1743DB7C}" destId="{8E8A3112-1BA9-4D78-8DFE-C53851F2CBBE}" srcOrd="0" destOrd="0" presId="urn:microsoft.com/office/officeart/2005/8/layout/arrow5"/>
    <dgm:cxn modelId="{70C29CC2-6A56-4172-B78E-A126D9A097D8}" srcId="{68EBB304-4962-416C-928E-99C6FA059E96}" destId="{0C761B62-9A94-417D-BCEC-DB6B99135399}" srcOrd="2" destOrd="0" parTransId="{9B74081F-3025-4572-82AE-B38D09143FB4}" sibTransId="{C6231C52-4545-49C8-90F4-61575851096F}"/>
    <dgm:cxn modelId="{D48DC2DC-00AE-4F2B-BE94-D82988112682}" type="presOf" srcId="{0C761B62-9A94-417D-BCEC-DB6B99135399}" destId="{45699859-D79C-4F91-B510-708BFF4A7913}" srcOrd="0" destOrd="0" presId="urn:microsoft.com/office/officeart/2005/8/layout/arrow5"/>
    <dgm:cxn modelId="{03A4A5E7-CD65-4C3C-BCEE-A3B4F998D7B8}" type="presOf" srcId="{C6318569-F4BC-458F-8994-CE4142046999}" destId="{0BE14B50-6970-49CC-9361-4168CDFC0348}" srcOrd="0" destOrd="0" presId="urn:microsoft.com/office/officeart/2005/8/layout/arrow5"/>
    <dgm:cxn modelId="{14C7EDE9-949A-4C7F-92CE-3FEC64A63941}" srcId="{68EBB304-4962-416C-928E-99C6FA059E96}" destId="{739BD71E-C83B-473C-825B-485A1743DB7C}" srcOrd="3" destOrd="0" parTransId="{BCEC205B-9BFE-40B1-B763-F3AD24D2918E}" sibTransId="{41F78A89-74BC-4C0E-827A-5633E281B6A1}"/>
    <dgm:cxn modelId="{C2FD78FB-A469-4EAD-884B-F75D0A426160}" srcId="{68EBB304-4962-416C-928E-99C6FA059E96}" destId="{E098EDD6-86B7-4AA6-A114-CE39DA1DC6A3}" srcOrd="0" destOrd="0" parTransId="{6ED01189-C3D6-44F2-8264-B1A271F3157C}" sibTransId="{3996B2BE-0C64-40FA-87E0-AE0BA4CC3D65}"/>
    <dgm:cxn modelId="{5A988A90-1CB8-4AA1-A458-6B9569C390AF}" type="presParOf" srcId="{74644A7D-82E2-43C3-B4E2-50F0168BF4D9}" destId="{1F7E3E43-8403-4A7C-9123-CAED4D1CB71E}" srcOrd="0" destOrd="0" presId="urn:microsoft.com/office/officeart/2005/8/layout/arrow5"/>
    <dgm:cxn modelId="{133BB8D4-32B4-4BB2-818F-ACB04EFF1E27}" type="presParOf" srcId="{74644A7D-82E2-43C3-B4E2-50F0168BF4D9}" destId="{C76D3A3B-A72A-4372-90BA-7DCC6D601A8F}" srcOrd="1" destOrd="0" presId="urn:microsoft.com/office/officeart/2005/8/layout/arrow5"/>
    <dgm:cxn modelId="{B55EC401-8CB2-466B-95F1-514AEB949A6C}" type="presParOf" srcId="{74644A7D-82E2-43C3-B4E2-50F0168BF4D9}" destId="{45699859-D79C-4F91-B510-708BFF4A7913}" srcOrd="2" destOrd="0" presId="urn:microsoft.com/office/officeart/2005/8/layout/arrow5"/>
    <dgm:cxn modelId="{893D251A-A171-4650-9580-F5A65B02EB98}" type="presParOf" srcId="{74644A7D-82E2-43C3-B4E2-50F0168BF4D9}" destId="{8E8A3112-1BA9-4D78-8DFE-C53851F2CBBE}" srcOrd="3" destOrd="0" presId="urn:microsoft.com/office/officeart/2005/8/layout/arrow5"/>
    <dgm:cxn modelId="{9138B25F-FED8-4E43-81EF-A640920A4AB3}" type="presParOf" srcId="{74644A7D-82E2-43C3-B4E2-50F0168BF4D9}" destId="{0BE14B50-6970-49CC-9361-4168CDFC0348}" srcOrd="4" destOrd="0" presId="urn:microsoft.com/office/officeart/2005/8/layout/arrow5"/>
    <dgm:cxn modelId="{3FB90F7E-56FB-47B2-82CB-2C5EFD8CFC1B}" type="presParOf" srcId="{74644A7D-82E2-43C3-B4E2-50F0168BF4D9}" destId="{DCB60CF7-7093-491D-8AEE-A248C85B0EF4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4A0D16-9B24-4C2D-A3A4-10745549A44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879EA4-4C8E-44B8-9226-614F96103D6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>
              <a:solidFill>
                <a:schemeClr val="bg1"/>
              </a:solidFill>
            </a:rPr>
            <a:t>Predict which pets will be adopted</a:t>
          </a:r>
          <a:endParaRPr lang="en-US" b="1">
            <a:solidFill>
              <a:schemeClr val="bg1"/>
            </a:solidFill>
          </a:endParaRPr>
        </a:p>
      </dgm:t>
    </dgm:pt>
    <dgm:pt modelId="{C9BAF0BC-2187-4802-AA16-B3BCF4608394}" type="parTrans" cxnId="{B34ACE20-5359-4FE9-9D6A-CED56915ADC5}">
      <dgm:prSet/>
      <dgm:spPr/>
      <dgm:t>
        <a:bodyPr/>
        <a:lstStyle/>
        <a:p>
          <a:endParaRPr lang="en-US"/>
        </a:p>
      </dgm:t>
    </dgm:pt>
    <dgm:pt modelId="{7CADA297-44BB-47DC-8C3B-39CBD51B2C9F}" type="sibTrans" cxnId="{B34ACE20-5359-4FE9-9D6A-CED56915AD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C80FEB-84F9-4CA3-8F65-81EA7640297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>
              <a:solidFill>
                <a:schemeClr val="bg1"/>
              </a:solidFill>
            </a:rPr>
            <a:t>Understand which features contribute to adoption</a:t>
          </a:r>
          <a:endParaRPr lang="en-US" b="1">
            <a:solidFill>
              <a:schemeClr val="bg1"/>
            </a:solidFill>
          </a:endParaRPr>
        </a:p>
      </dgm:t>
    </dgm:pt>
    <dgm:pt modelId="{0F3B87C2-763A-4A86-8A1E-C8832FFCA30E}" type="parTrans" cxnId="{72D69AD6-DEF8-44A5-94DB-BCE5891F4D59}">
      <dgm:prSet/>
      <dgm:spPr/>
      <dgm:t>
        <a:bodyPr/>
        <a:lstStyle/>
        <a:p>
          <a:endParaRPr lang="en-US"/>
        </a:p>
      </dgm:t>
    </dgm:pt>
    <dgm:pt modelId="{46E00A81-5558-4442-BC84-13556E3DD635}" type="sibTrans" cxnId="{72D69AD6-DEF8-44A5-94DB-BCE5891F4D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82B6C9-5736-4170-AAE4-355549098F0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>
              <a:solidFill>
                <a:schemeClr val="bg1"/>
              </a:solidFill>
            </a:rPr>
            <a:t>Make the solution scalable for Petfinder</a:t>
          </a:r>
          <a:endParaRPr lang="en-US" b="1">
            <a:solidFill>
              <a:schemeClr val="bg1"/>
            </a:solidFill>
          </a:endParaRPr>
        </a:p>
      </dgm:t>
    </dgm:pt>
    <dgm:pt modelId="{4BBC5C49-A5BF-4863-8A9B-F4696049C5DB}" type="parTrans" cxnId="{5EABEB18-9161-46CB-8D65-927CFF9209AD}">
      <dgm:prSet/>
      <dgm:spPr/>
      <dgm:t>
        <a:bodyPr/>
        <a:lstStyle/>
        <a:p>
          <a:endParaRPr lang="en-US"/>
        </a:p>
      </dgm:t>
    </dgm:pt>
    <dgm:pt modelId="{49151D0F-2A2A-4D4F-8390-83C07FB2F3EE}" type="sibTrans" cxnId="{5EABEB18-9161-46CB-8D65-927CFF9209AD}">
      <dgm:prSet/>
      <dgm:spPr/>
      <dgm:t>
        <a:bodyPr/>
        <a:lstStyle/>
        <a:p>
          <a:endParaRPr lang="en-US"/>
        </a:p>
      </dgm:t>
    </dgm:pt>
    <dgm:pt modelId="{D783E680-86A2-4DA2-90BE-C57A52F24F31}" type="pres">
      <dgm:prSet presAssocID="{3D4A0D16-9B24-4C2D-A3A4-10745549A44C}" presName="root" presStyleCnt="0">
        <dgm:presLayoutVars>
          <dgm:dir/>
          <dgm:resizeHandles val="exact"/>
        </dgm:presLayoutVars>
      </dgm:prSet>
      <dgm:spPr/>
    </dgm:pt>
    <dgm:pt modelId="{63312A0F-92AE-4BDE-A89A-02FFF992D64A}" type="pres">
      <dgm:prSet presAssocID="{3D4A0D16-9B24-4C2D-A3A4-10745549A44C}" presName="container" presStyleCnt="0">
        <dgm:presLayoutVars>
          <dgm:dir/>
          <dgm:resizeHandles val="exact"/>
        </dgm:presLayoutVars>
      </dgm:prSet>
      <dgm:spPr/>
    </dgm:pt>
    <dgm:pt modelId="{FA40474B-09FC-4655-8B45-D30C8808B1EA}" type="pres">
      <dgm:prSet presAssocID="{B1879EA4-4C8E-44B8-9226-614F96103D69}" presName="compNode" presStyleCnt="0"/>
      <dgm:spPr/>
    </dgm:pt>
    <dgm:pt modelId="{5529ACA2-0D42-48AC-8A11-13DEE58C66C6}" type="pres">
      <dgm:prSet presAssocID="{B1879EA4-4C8E-44B8-9226-614F96103D69}" presName="iconBgRect" presStyleLbl="bgShp" presStyleIdx="0" presStyleCnt="3"/>
      <dgm:spPr/>
    </dgm:pt>
    <dgm:pt modelId="{F07D20A4-3D17-46DF-86E7-341D787F1B00}" type="pres">
      <dgm:prSet presAssocID="{B1879EA4-4C8E-44B8-9226-614F96103D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 with solid fill"/>
        </a:ext>
      </dgm:extLst>
    </dgm:pt>
    <dgm:pt modelId="{45E56775-2EF0-40EF-A20B-EB63603D5E80}" type="pres">
      <dgm:prSet presAssocID="{B1879EA4-4C8E-44B8-9226-614F96103D69}" presName="spaceRect" presStyleCnt="0"/>
      <dgm:spPr/>
    </dgm:pt>
    <dgm:pt modelId="{E44405E1-901F-4835-BE08-1B3EEA9C7BF9}" type="pres">
      <dgm:prSet presAssocID="{B1879EA4-4C8E-44B8-9226-614F96103D69}" presName="textRect" presStyleLbl="revTx" presStyleIdx="0" presStyleCnt="3">
        <dgm:presLayoutVars>
          <dgm:chMax val="1"/>
          <dgm:chPref val="1"/>
        </dgm:presLayoutVars>
      </dgm:prSet>
      <dgm:spPr/>
    </dgm:pt>
    <dgm:pt modelId="{01B67947-BA91-4CB0-BE8E-E859B6702AED}" type="pres">
      <dgm:prSet presAssocID="{7CADA297-44BB-47DC-8C3B-39CBD51B2C9F}" presName="sibTrans" presStyleLbl="sibTrans2D1" presStyleIdx="0" presStyleCnt="0"/>
      <dgm:spPr/>
    </dgm:pt>
    <dgm:pt modelId="{D0E31684-CC33-4756-979E-32483F9BBE7D}" type="pres">
      <dgm:prSet presAssocID="{D1C80FEB-84F9-4CA3-8F65-81EA7640297C}" presName="compNode" presStyleCnt="0"/>
      <dgm:spPr/>
    </dgm:pt>
    <dgm:pt modelId="{148E1A43-FF82-462E-B5CB-4EEF27D105A4}" type="pres">
      <dgm:prSet presAssocID="{D1C80FEB-84F9-4CA3-8F65-81EA7640297C}" presName="iconBgRect" presStyleLbl="bgShp" presStyleIdx="1" presStyleCnt="3"/>
      <dgm:spPr/>
    </dgm:pt>
    <dgm:pt modelId="{A57D7003-569B-4413-9317-C0E65F2013DA}" type="pres">
      <dgm:prSet presAssocID="{D1C80FEB-84F9-4CA3-8F65-81EA764029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3A83D7-CDB8-4FDA-9EF5-415C40461D95}" type="pres">
      <dgm:prSet presAssocID="{D1C80FEB-84F9-4CA3-8F65-81EA7640297C}" presName="spaceRect" presStyleCnt="0"/>
      <dgm:spPr/>
    </dgm:pt>
    <dgm:pt modelId="{83426529-6F50-4105-930F-41D18A5D9054}" type="pres">
      <dgm:prSet presAssocID="{D1C80FEB-84F9-4CA3-8F65-81EA7640297C}" presName="textRect" presStyleLbl="revTx" presStyleIdx="1" presStyleCnt="3">
        <dgm:presLayoutVars>
          <dgm:chMax val="1"/>
          <dgm:chPref val="1"/>
        </dgm:presLayoutVars>
      </dgm:prSet>
      <dgm:spPr/>
    </dgm:pt>
    <dgm:pt modelId="{2DC5C33D-287D-424F-9E91-6658EA640F7D}" type="pres">
      <dgm:prSet presAssocID="{46E00A81-5558-4442-BC84-13556E3DD635}" presName="sibTrans" presStyleLbl="sibTrans2D1" presStyleIdx="0" presStyleCnt="0"/>
      <dgm:spPr/>
    </dgm:pt>
    <dgm:pt modelId="{A88A5A92-6715-46E5-B29D-C23B1C76DB4A}" type="pres">
      <dgm:prSet presAssocID="{6A82B6C9-5736-4170-AAE4-355549098F08}" presName="compNode" presStyleCnt="0"/>
      <dgm:spPr/>
    </dgm:pt>
    <dgm:pt modelId="{403E24D2-985D-4A62-8EEE-4AFBEFE49ADD}" type="pres">
      <dgm:prSet presAssocID="{6A82B6C9-5736-4170-AAE4-355549098F08}" presName="iconBgRect" presStyleLbl="bgShp" presStyleIdx="2" presStyleCnt="3" custLinFactX="100000" custLinFactNeighborX="104947" custLinFactNeighborY="5040"/>
      <dgm:spPr/>
    </dgm:pt>
    <dgm:pt modelId="{991F8B44-F061-40C3-818D-730F1E26B690}" type="pres">
      <dgm:prSet presAssocID="{6A82B6C9-5736-4170-AAE4-355549098F08}" presName="iconRect" presStyleLbl="node1" presStyleIdx="2" presStyleCnt="3" custLinFactX="153357" custLinFactNeighborX="200000" custLinFactNeighborY="86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36AC8F1-B4C9-479B-9C4C-DB7E7B172F34}" type="pres">
      <dgm:prSet presAssocID="{6A82B6C9-5736-4170-AAE4-355549098F08}" presName="spaceRect" presStyleCnt="0"/>
      <dgm:spPr/>
    </dgm:pt>
    <dgm:pt modelId="{702C3D03-6CFF-44C8-BABB-7F977CB9F283}" type="pres">
      <dgm:prSet presAssocID="{6A82B6C9-5736-4170-AAE4-355549098F08}" presName="textRect" presStyleLbl="revTx" presStyleIdx="2" presStyleCnt="3" custLinFactNeighborX="86947" custLinFactNeighborY="5040">
        <dgm:presLayoutVars>
          <dgm:chMax val="1"/>
          <dgm:chPref val="1"/>
        </dgm:presLayoutVars>
      </dgm:prSet>
      <dgm:spPr/>
    </dgm:pt>
  </dgm:ptLst>
  <dgm:cxnLst>
    <dgm:cxn modelId="{5EABEB18-9161-46CB-8D65-927CFF9209AD}" srcId="{3D4A0D16-9B24-4C2D-A3A4-10745549A44C}" destId="{6A82B6C9-5736-4170-AAE4-355549098F08}" srcOrd="2" destOrd="0" parTransId="{4BBC5C49-A5BF-4863-8A9B-F4696049C5DB}" sibTransId="{49151D0F-2A2A-4D4F-8390-83C07FB2F3EE}"/>
    <dgm:cxn modelId="{B34ACE20-5359-4FE9-9D6A-CED56915ADC5}" srcId="{3D4A0D16-9B24-4C2D-A3A4-10745549A44C}" destId="{B1879EA4-4C8E-44B8-9226-614F96103D69}" srcOrd="0" destOrd="0" parTransId="{C9BAF0BC-2187-4802-AA16-B3BCF4608394}" sibTransId="{7CADA297-44BB-47DC-8C3B-39CBD51B2C9F}"/>
    <dgm:cxn modelId="{B903183F-95D7-4244-8288-1C05CC633806}" type="presOf" srcId="{6A82B6C9-5736-4170-AAE4-355549098F08}" destId="{702C3D03-6CFF-44C8-BABB-7F977CB9F283}" srcOrd="0" destOrd="0" presId="urn:microsoft.com/office/officeart/2018/2/layout/IconCircleList"/>
    <dgm:cxn modelId="{769C9C78-E252-46E4-B6C7-8FB1197BB56B}" type="presOf" srcId="{3D4A0D16-9B24-4C2D-A3A4-10745549A44C}" destId="{D783E680-86A2-4DA2-90BE-C57A52F24F31}" srcOrd="0" destOrd="0" presId="urn:microsoft.com/office/officeart/2018/2/layout/IconCircleList"/>
    <dgm:cxn modelId="{64C8EA9C-86A5-4A05-A3DF-B3B0448BEF01}" type="presOf" srcId="{46E00A81-5558-4442-BC84-13556E3DD635}" destId="{2DC5C33D-287D-424F-9E91-6658EA640F7D}" srcOrd="0" destOrd="0" presId="urn:microsoft.com/office/officeart/2018/2/layout/IconCircleList"/>
    <dgm:cxn modelId="{72D69AD6-DEF8-44A5-94DB-BCE5891F4D59}" srcId="{3D4A0D16-9B24-4C2D-A3A4-10745549A44C}" destId="{D1C80FEB-84F9-4CA3-8F65-81EA7640297C}" srcOrd="1" destOrd="0" parTransId="{0F3B87C2-763A-4A86-8A1E-C8832FFCA30E}" sibTransId="{46E00A81-5558-4442-BC84-13556E3DD635}"/>
    <dgm:cxn modelId="{CB7D6CDA-970A-4507-BCC4-B5596517E2E4}" type="presOf" srcId="{B1879EA4-4C8E-44B8-9226-614F96103D69}" destId="{E44405E1-901F-4835-BE08-1B3EEA9C7BF9}" srcOrd="0" destOrd="0" presId="urn:microsoft.com/office/officeart/2018/2/layout/IconCircleList"/>
    <dgm:cxn modelId="{8ED4E5E9-56EC-4190-B081-C0BA62B0FBDE}" type="presOf" srcId="{7CADA297-44BB-47DC-8C3B-39CBD51B2C9F}" destId="{01B67947-BA91-4CB0-BE8E-E859B6702AED}" srcOrd="0" destOrd="0" presId="urn:microsoft.com/office/officeart/2018/2/layout/IconCircleList"/>
    <dgm:cxn modelId="{02E805F1-5F7F-4BA0-8246-B4DECC335C8B}" type="presOf" srcId="{D1C80FEB-84F9-4CA3-8F65-81EA7640297C}" destId="{83426529-6F50-4105-930F-41D18A5D9054}" srcOrd="0" destOrd="0" presId="urn:microsoft.com/office/officeart/2018/2/layout/IconCircleList"/>
    <dgm:cxn modelId="{DB226502-204F-4287-B86D-531F2504AA90}" type="presParOf" srcId="{D783E680-86A2-4DA2-90BE-C57A52F24F31}" destId="{63312A0F-92AE-4BDE-A89A-02FFF992D64A}" srcOrd="0" destOrd="0" presId="urn:microsoft.com/office/officeart/2018/2/layout/IconCircleList"/>
    <dgm:cxn modelId="{DCFBBB8A-C853-47C3-AD22-86D3C020EC62}" type="presParOf" srcId="{63312A0F-92AE-4BDE-A89A-02FFF992D64A}" destId="{FA40474B-09FC-4655-8B45-D30C8808B1EA}" srcOrd="0" destOrd="0" presId="urn:microsoft.com/office/officeart/2018/2/layout/IconCircleList"/>
    <dgm:cxn modelId="{099F3747-DFBC-4651-8968-71FA34557AC2}" type="presParOf" srcId="{FA40474B-09FC-4655-8B45-D30C8808B1EA}" destId="{5529ACA2-0D42-48AC-8A11-13DEE58C66C6}" srcOrd="0" destOrd="0" presId="urn:microsoft.com/office/officeart/2018/2/layout/IconCircleList"/>
    <dgm:cxn modelId="{9032096F-7014-468E-AD38-8EC27D0FC43E}" type="presParOf" srcId="{FA40474B-09FC-4655-8B45-D30C8808B1EA}" destId="{F07D20A4-3D17-46DF-86E7-341D787F1B00}" srcOrd="1" destOrd="0" presId="urn:microsoft.com/office/officeart/2018/2/layout/IconCircleList"/>
    <dgm:cxn modelId="{C8FE3A63-3FA8-431B-921E-2185460F458E}" type="presParOf" srcId="{FA40474B-09FC-4655-8B45-D30C8808B1EA}" destId="{45E56775-2EF0-40EF-A20B-EB63603D5E80}" srcOrd="2" destOrd="0" presId="urn:microsoft.com/office/officeart/2018/2/layout/IconCircleList"/>
    <dgm:cxn modelId="{55FFC7F0-906A-4332-A1A9-F55A9869D7B0}" type="presParOf" srcId="{FA40474B-09FC-4655-8B45-D30C8808B1EA}" destId="{E44405E1-901F-4835-BE08-1B3EEA9C7BF9}" srcOrd="3" destOrd="0" presId="urn:microsoft.com/office/officeart/2018/2/layout/IconCircleList"/>
    <dgm:cxn modelId="{4F628BEF-9A34-433E-9E4D-B6A11717E2D5}" type="presParOf" srcId="{63312A0F-92AE-4BDE-A89A-02FFF992D64A}" destId="{01B67947-BA91-4CB0-BE8E-E859B6702AED}" srcOrd="1" destOrd="0" presId="urn:microsoft.com/office/officeart/2018/2/layout/IconCircleList"/>
    <dgm:cxn modelId="{E647474F-7A2E-4867-88F1-1611EE3B4C1F}" type="presParOf" srcId="{63312A0F-92AE-4BDE-A89A-02FFF992D64A}" destId="{D0E31684-CC33-4756-979E-32483F9BBE7D}" srcOrd="2" destOrd="0" presId="urn:microsoft.com/office/officeart/2018/2/layout/IconCircleList"/>
    <dgm:cxn modelId="{23C3B2EC-F7E7-430B-A5A8-A385FD22AEA9}" type="presParOf" srcId="{D0E31684-CC33-4756-979E-32483F9BBE7D}" destId="{148E1A43-FF82-462E-B5CB-4EEF27D105A4}" srcOrd="0" destOrd="0" presId="urn:microsoft.com/office/officeart/2018/2/layout/IconCircleList"/>
    <dgm:cxn modelId="{F891583A-7C9D-410F-8F98-4A0DDEACBFA6}" type="presParOf" srcId="{D0E31684-CC33-4756-979E-32483F9BBE7D}" destId="{A57D7003-569B-4413-9317-C0E65F2013DA}" srcOrd="1" destOrd="0" presId="urn:microsoft.com/office/officeart/2018/2/layout/IconCircleList"/>
    <dgm:cxn modelId="{A05952EE-D77C-42F3-8A9D-7585A912994D}" type="presParOf" srcId="{D0E31684-CC33-4756-979E-32483F9BBE7D}" destId="{AA3A83D7-CDB8-4FDA-9EF5-415C40461D95}" srcOrd="2" destOrd="0" presId="urn:microsoft.com/office/officeart/2018/2/layout/IconCircleList"/>
    <dgm:cxn modelId="{1CCAC721-CB1B-492B-9CD5-00CE6945FC23}" type="presParOf" srcId="{D0E31684-CC33-4756-979E-32483F9BBE7D}" destId="{83426529-6F50-4105-930F-41D18A5D9054}" srcOrd="3" destOrd="0" presId="urn:microsoft.com/office/officeart/2018/2/layout/IconCircleList"/>
    <dgm:cxn modelId="{F4E49469-F422-473F-A01C-408B207AE560}" type="presParOf" srcId="{63312A0F-92AE-4BDE-A89A-02FFF992D64A}" destId="{2DC5C33D-287D-424F-9E91-6658EA640F7D}" srcOrd="3" destOrd="0" presId="urn:microsoft.com/office/officeart/2018/2/layout/IconCircleList"/>
    <dgm:cxn modelId="{933F69C4-E14E-40F2-866E-42F159311505}" type="presParOf" srcId="{63312A0F-92AE-4BDE-A89A-02FFF992D64A}" destId="{A88A5A92-6715-46E5-B29D-C23B1C76DB4A}" srcOrd="4" destOrd="0" presId="urn:microsoft.com/office/officeart/2018/2/layout/IconCircleList"/>
    <dgm:cxn modelId="{FA953A45-7411-401D-9AE3-743E9C8B52D2}" type="presParOf" srcId="{A88A5A92-6715-46E5-B29D-C23B1C76DB4A}" destId="{403E24D2-985D-4A62-8EEE-4AFBEFE49ADD}" srcOrd="0" destOrd="0" presId="urn:microsoft.com/office/officeart/2018/2/layout/IconCircleList"/>
    <dgm:cxn modelId="{506628BD-B770-460E-BA1E-DD1890182159}" type="presParOf" srcId="{A88A5A92-6715-46E5-B29D-C23B1C76DB4A}" destId="{991F8B44-F061-40C3-818D-730F1E26B690}" srcOrd="1" destOrd="0" presId="urn:microsoft.com/office/officeart/2018/2/layout/IconCircleList"/>
    <dgm:cxn modelId="{752B044C-CE66-42D2-848E-E89FA2B4457E}" type="presParOf" srcId="{A88A5A92-6715-46E5-B29D-C23B1C76DB4A}" destId="{C36AC8F1-B4C9-479B-9C4C-DB7E7B172F34}" srcOrd="2" destOrd="0" presId="urn:microsoft.com/office/officeart/2018/2/layout/IconCircleList"/>
    <dgm:cxn modelId="{E927033F-48DC-411E-BE1C-85E38F274E5B}" type="presParOf" srcId="{A88A5A92-6715-46E5-B29D-C23B1C76DB4A}" destId="{702C3D03-6CFF-44C8-BABB-7F977CB9F28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E3E43-8403-4A7C-9123-CAED4D1CB71E}">
      <dsp:nvSpPr>
        <dsp:cNvPr id="0" name=""/>
        <dsp:cNvSpPr/>
      </dsp:nvSpPr>
      <dsp:spPr>
        <a:xfrm>
          <a:off x="1612298" y="1360"/>
          <a:ext cx="1475740" cy="147574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Age</a:t>
          </a:r>
          <a:endParaRPr lang="en-US" sz="1400" kern="1200"/>
        </a:p>
      </dsp:txBody>
      <dsp:txXfrm>
        <a:off x="1981233" y="1360"/>
        <a:ext cx="737870" cy="1217486"/>
      </dsp:txXfrm>
    </dsp:sp>
    <dsp:sp modelId="{C76D3A3B-A72A-4372-90BA-7DCC6D601A8F}">
      <dsp:nvSpPr>
        <dsp:cNvPr id="0" name=""/>
        <dsp:cNvSpPr/>
      </dsp:nvSpPr>
      <dsp:spPr>
        <a:xfrm rot="3600000">
          <a:off x="2960486" y="779737"/>
          <a:ext cx="1475740" cy="147574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Breed</a:t>
          </a:r>
          <a:endParaRPr lang="en-US" sz="1400" kern="1200"/>
        </a:p>
      </dsp:txBody>
      <dsp:txXfrm rot="-5400000">
        <a:off x="3201440" y="1084109"/>
        <a:ext cx="1217486" cy="737870"/>
      </dsp:txXfrm>
    </dsp:sp>
    <dsp:sp modelId="{45699859-D79C-4F91-B510-708BFF4A7913}">
      <dsp:nvSpPr>
        <dsp:cNvPr id="0" name=""/>
        <dsp:cNvSpPr/>
      </dsp:nvSpPr>
      <dsp:spPr>
        <a:xfrm rot="7200000">
          <a:off x="2960486" y="2336491"/>
          <a:ext cx="1475740" cy="147574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Color</a:t>
          </a:r>
          <a:endParaRPr lang="en-US" sz="1400" kern="1200"/>
        </a:p>
      </dsp:txBody>
      <dsp:txXfrm rot="-5400000">
        <a:off x="3201440" y="2769990"/>
        <a:ext cx="1217486" cy="737870"/>
      </dsp:txXfrm>
    </dsp:sp>
    <dsp:sp modelId="{8E8A3112-1BA9-4D78-8DFE-C53851F2CBBE}">
      <dsp:nvSpPr>
        <dsp:cNvPr id="0" name=""/>
        <dsp:cNvSpPr/>
      </dsp:nvSpPr>
      <dsp:spPr>
        <a:xfrm rot="10800000">
          <a:off x="1612298" y="3114867"/>
          <a:ext cx="1475740" cy="147574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Gender</a:t>
          </a:r>
          <a:endParaRPr lang="en-US" sz="1400" kern="1200"/>
        </a:p>
      </dsp:txBody>
      <dsp:txXfrm rot="10800000">
        <a:off x="1981233" y="3373121"/>
        <a:ext cx="737870" cy="1217486"/>
      </dsp:txXfrm>
    </dsp:sp>
    <dsp:sp modelId="{0BE14B50-6970-49CC-9361-4168CDFC0348}">
      <dsp:nvSpPr>
        <dsp:cNvPr id="0" name=""/>
        <dsp:cNvSpPr/>
      </dsp:nvSpPr>
      <dsp:spPr>
        <a:xfrm rot="14400000">
          <a:off x="264109" y="2336491"/>
          <a:ext cx="1475740" cy="147574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Number of Photos</a:t>
          </a:r>
          <a:endParaRPr lang="en-US" sz="1400" kern="1200"/>
        </a:p>
      </dsp:txBody>
      <dsp:txXfrm rot="5400000">
        <a:off x="281409" y="2769990"/>
        <a:ext cx="1217486" cy="737870"/>
      </dsp:txXfrm>
    </dsp:sp>
    <dsp:sp modelId="{DCB60CF7-7093-491D-8AEE-A248C85B0EF4}">
      <dsp:nvSpPr>
        <dsp:cNvPr id="0" name=""/>
        <dsp:cNvSpPr/>
      </dsp:nvSpPr>
      <dsp:spPr>
        <a:xfrm rot="18000000">
          <a:off x="264109" y="779737"/>
          <a:ext cx="1475740" cy="147574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Description</a:t>
          </a:r>
          <a:endParaRPr lang="en-US" sz="1400" kern="1200"/>
        </a:p>
      </dsp:txBody>
      <dsp:txXfrm rot="5400000">
        <a:off x="281409" y="1084109"/>
        <a:ext cx="1217486" cy="737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9ACA2-0D42-48AC-8A11-13DEE58C66C6}">
      <dsp:nvSpPr>
        <dsp:cNvPr id="0" name=""/>
        <dsp:cNvSpPr/>
      </dsp:nvSpPr>
      <dsp:spPr>
        <a:xfrm>
          <a:off x="968947" y="1392750"/>
          <a:ext cx="747107" cy="747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D20A4-3D17-46DF-86E7-341D787F1B00}">
      <dsp:nvSpPr>
        <dsp:cNvPr id="0" name=""/>
        <dsp:cNvSpPr/>
      </dsp:nvSpPr>
      <dsp:spPr>
        <a:xfrm>
          <a:off x="1125840" y="1549642"/>
          <a:ext cx="433322" cy="4333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405E1-901F-4835-BE08-1B3EEA9C7BF9}">
      <dsp:nvSpPr>
        <dsp:cNvPr id="0" name=""/>
        <dsp:cNvSpPr/>
      </dsp:nvSpPr>
      <dsp:spPr>
        <a:xfrm>
          <a:off x="1876149" y="1392750"/>
          <a:ext cx="1761038" cy="74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>
              <a:solidFill>
                <a:schemeClr val="bg1"/>
              </a:solidFill>
            </a:rPr>
            <a:t>Predict which pets will be adopted</a:t>
          </a:r>
          <a:endParaRPr lang="en-US" sz="1600" b="1" kern="1200">
            <a:solidFill>
              <a:schemeClr val="bg1"/>
            </a:solidFill>
          </a:endParaRPr>
        </a:p>
      </dsp:txBody>
      <dsp:txXfrm>
        <a:off x="1876149" y="1392750"/>
        <a:ext cx="1761038" cy="747107"/>
      </dsp:txXfrm>
    </dsp:sp>
    <dsp:sp modelId="{148E1A43-FF82-462E-B5CB-4EEF27D105A4}">
      <dsp:nvSpPr>
        <dsp:cNvPr id="0" name=""/>
        <dsp:cNvSpPr/>
      </dsp:nvSpPr>
      <dsp:spPr>
        <a:xfrm>
          <a:off x="3944034" y="1392750"/>
          <a:ext cx="747107" cy="747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D7003-569B-4413-9317-C0E65F2013DA}">
      <dsp:nvSpPr>
        <dsp:cNvPr id="0" name=""/>
        <dsp:cNvSpPr/>
      </dsp:nvSpPr>
      <dsp:spPr>
        <a:xfrm>
          <a:off x="4100927" y="1549642"/>
          <a:ext cx="433322" cy="4333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26529-6F50-4105-930F-41D18A5D9054}">
      <dsp:nvSpPr>
        <dsp:cNvPr id="0" name=""/>
        <dsp:cNvSpPr/>
      </dsp:nvSpPr>
      <dsp:spPr>
        <a:xfrm>
          <a:off x="4851236" y="1392750"/>
          <a:ext cx="1761038" cy="74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>
              <a:solidFill>
                <a:schemeClr val="bg1"/>
              </a:solidFill>
            </a:rPr>
            <a:t>Understand which features contribute to adoption</a:t>
          </a:r>
          <a:endParaRPr lang="en-US" sz="1600" b="1" kern="1200">
            <a:solidFill>
              <a:schemeClr val="bg1"/>
            </a:solidFill>
          </a:endParaRPr>
        </a:p>
      </dsp:txBody>
      <dsp:txXfrm>
        <a:off x="4851236" y="1392750"/>
        <a:ext cx="1761038" cy="747107"/>
      </dsp:txXfrm>
    </dsp:sp>
    <dsp:sp modelId="{403E24D2-985D-4A62-8EEE-4AFBEFE49ADD}">
      <dsp:nvSpPr>
        <dsp:cNvPr id="0" name=""/>
        <dsp:cNvSpPr/>
      </dsp:nvSpPr>
      <dsp:spPr>
        <a:xfrm>
          <a:off x="2500121" y="2489765"/>
          <a:ext cx="747107" cy="747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F8B44-F061-40C3-818D-730F1E26B690}">
      <dsp:nvSpPr>
        <dsp:cNvPr id="0" name=""/>
        <dsp:cNvSpPr/>
      </dsp:nvSpPr>
      <dsp:spPr>
        <a:xfrm>
          <a:off x="2657014" y="2646655"/>
          <a:ext cx="433322" cy="4333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C3D03-6CFF-44C8-BABB-7F977CB9F283}">
      <dsp:nvSpPr>
        <dsp:cNvPr id="0" name=""/>
        <dsp:cNvSpPr/>
      </dsp:nvSpPr>
      <dsp:spPr>
        <a:xfrm>
          <a:off x="3407318" y="2489765"/>
          <a:ext cx="1761038" cy="74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>
              <a:solidFill>
                <a:schemeClr val="bg1"/>
              </a:solidFill>
            </a:rPr>
            <a:t>Make the solution scalable for Petfinder</a:t>
          </a:r>
          <a:endParaRPr lang="en-US" sz="1600" b="1" kern="1200">
            <a:solidFill>
              <a:schemeClr val="bg1"/>
            </a:solidFill>
          </a:endParaRPr>
        </a:p>
      </dsp:txBody>
      <dsp:txXfrm>
        <a:off x="3407318" y="2489765"/>
        <a:ext cx="1761038" cy="747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CB749-E240-4945-B119-DCF2343BEF20}" type="datetimeFigureOut"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CBB2F-C6BC-4756-A021-1A2EDC3B33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2D120-EC9F-48F5-B4C0-2D5E17834D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https://www.youtube.com/watch?v=tjy0yL1rRRU&amp;ab_channel=DataMListic  ← Image and Education Credit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2D120-EC9F-48F5-B4C0-2D5E17834D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7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LightGBM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decides the size of bins to use in histogram-based splitting during the pre-processing stage before training begins. The maximum number of bins is a parameter that can be set by the user (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max_bin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), and its default value is 255. This parameter is a trade-off between model complexity and overfitting: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 larger 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max_bin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value increases the model's complexity since it allows the algorithm to make finer distinctions between feature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 smaller 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max_bin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value can act as a form of regularization, potentially reducing overfitting but possibly also leading to a loss of information if too many values are binned together.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2D120-EC9F-48F5-B4C0-2D5E17834D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LightGBM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decides the size of bins to use in histogram-based splitting during the pre-processing stage before training begins. The maximum number of bins is a parameter that can be set by the user (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max_bin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), and its default value is 255. This parameter is a trade-off between model complexity and overfitting: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 larger 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max_bin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value increases the model's complexity since it allows the algorithm to make finer distinctions between feature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 smaller 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max_bin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value can act as a form of regularization, potentially reducing overfitting but possibly also leading to a loss of information if too many values are binned together.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2D120-EC9F-48F5-B4C0-2D5E17834D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Another great feature of the models used is the feature importance.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While this isn’t as interpretable as a linear regression equation, it still gives clients an idea of how important certain facts of are relative to each other.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CBB2F-C6BC-4756-A021-1A2EDC3B338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4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75CC-7568-1041-F3DB-94A2BB94A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119AB-AD22-9DA9-F549-79A23F81B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4E642-0E38-53FF-5F73-9CA99FE6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FFBD4-964D-7E98-16B3-2955000FE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9651-F9BA-8F32-F219-1ADCEDD2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00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7421-B474-5A87-DD5C-6E4F8FE7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86CCC-B644-E085-57AD-4ED32FE4E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4B6E1-A519-FD98-609F-8F98A3C9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634F7-E172-2105-0C08-5A401909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B487-A26D-9DCF-4A67-8C663317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4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AC069-B8D0-86F2-6009-D2A58C61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1B17-E196-A5D3-351D-E4A2EEF6F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DFCA-AEC0-59F1-92E7-E34E771C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AF9A8-F515-E75E-13A0-515962DF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CBF6F-5023-FEB4-D602-0B1ACE75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3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2F5D-61B1-87F2-1132-AC4871DD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7E88-E54B-8127-574B-9F16359C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0F99B-57C8-5B9D-EFBF-6B3CAD27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31C9-E566-50E0-3739-2936ED26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32B06-143F-5EF5-1F0F-D46AE211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72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4C22-DDD3-66E8-BCF3-F3ED4289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9DA90-1287-828B-53C5-14ADE566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37B0-1AA6-D6F5-CFEE-8930E24F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4DFCC-29E2-60CB-96B1-1B8C61FE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D810-ADCE-F8AE-FCE2-5FBA5979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30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1752-8B03-5800-160F-8AD4357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F351F-4CED-831D-D5CF-958179B7F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0FE00-93BE-DE78-F45B-DFB3F912F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70E5B-475E-3B6E-379A-388A0CF1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4C7B5-2B14-C553-88D5-EF0B9310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5363-F6B6-372E-C5E0-BAE9F164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9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5B73-93DB-3D77-A269-C8B9D413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A580F-00FF-F894-5D0F-FCD9826D7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134E0-29A6-06EA-C17D-66F55F106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61BD6-753B-3F4B-71CB-0827E4F0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51786-5D2C-1C33-B666-FE30F5A0D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9BC1B-66D2-9E1F-4979-5792CA87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D2263-6E49-8977-DF6C-A0C72148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ABD10-97E3-3D9D-5483-AD240056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72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423A-7111-CE98-4035-33BC337D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EADBD-F91A-5899-D914-8673A21E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5CC0B-24CB-6E21-F6BB-05FBDD73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90AD2-624C-8D61-469C-F8A1B3F3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76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5C5F2-9210-5D75-5FB6-2EED9E21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95D54-DAAF-343B-6EFE-D30344A5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E5F7-73C6-4578-791D-B107B65D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88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B256-C903-BF7F-0461-E5F4B837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F094-DC91-FB7E-4132-82D6F165B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0F574-A7CF-AF8E-DA35-1376EB27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45F82-27D6-256C-0798-C7B21A67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E4FC7-3C08-3CCC-8FF7-39E29498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26AC7-B4D6-A69F-CFC0-1BB2707A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64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90D9-6D68-7F4B-B334-CC840DD6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9B057-7399-7430-30B1-907B3F69A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AFF4E-A5CA-A118-43A4-4635A317C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E5483-28C7-599D-6621-F80BD5DD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74A31-A740-F8A1-EF8D-F945CB57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750D-118F-2C07-8DCD-8F991909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98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51A2C-44E1-FFC3-6AFB-F24F9176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9D0F-FEE1-1391-D9AE-254048F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254D4-8F68-F06F-9723-135E42A4E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EA3C5-2DD4-4959-A247-20EDA6F02B6F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0BA7-1FE2-54A0-4535-E048B3431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ACECE-F2E7-20AF-4F8B-DBFF68452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C76B-1043-48F6-B83F-C554F66FA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81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D8FF-7063-E6F1-0985-AEEDA5228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86" y="1192559"/>
            <a:ext cx="5242780" cy="1734602"/>
          </a:xfrm>
        </p:spPr>
        <p:txBody>
          <a:bodyPr>
            <a:noAutofit/>
          </a:bodyPr>
          <a:lstStyle/>
          <a:p>
            <a:pPr algn="l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Enhancing Pet Adoption with </a:t>
            </a:r>
            <a:r>
              <a:rPr lang="en-US" sz="4800" b="1" err="1">
                <a:gradFill flip="none" rotWithShape="1">
                  <a:gsLst>
                    <a:gs pos="0">
                      <a:schemeClr val="accent2">
                        <a:shade val="30000"/>
                        <a:satMod val="115000"/>
                      </a:schemeClr>
                    </a:gs>
                    <a:gs pos="50000">
                      <a:schemeClr val="accent2">
                        <a:shade val="67500"/>
                        <a:satMod val="115000"/>
                      </a:schemeClr>
                    </a:gs>
                    <a:gs pos="100000">
                      <a:schemeClr val="accent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endParaRPr lang="en-IN" sz="4800" b="1"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AB243-C5D0-171F-8A3D-5F8108DD5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886" y="3084422"/>
            <a:ext cx="4285558" cy="9699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en-US" sz="3200">
                <a:latin typeface="Arial"/>
                <a:cs typeface="Arial"/>
              </a:rPr>
              <a:t>A Data-Driven Approach to Saving Lives</a:t>
            </a:r>
            <a:endParaRPr lang="en-IN" sz="3200">
              <a:latin typeface="Arial"/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E6749F-DA10-32AA-7EFC-79EE4A169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39089"/>
              </p:ext>
            </p:extLst>
          </p:nvPr>
        </p:nvGraphicFramePr>
        <p:xfrm>
          <a:off x="1175315" y="4214360"/>
          <a:ext cx="3814670" cy="1771094"/>
        </p:xfrm>
        <a:graphic>
          <a:graphicData uri="http://schemas.openxmlformats.org/drawingml/2006/table">
            <a:tbl>
              <a:tblPr firstRow="1" firstCol="1" bandRow="1"/>
              <a:tblGrid>
                <a:gridCol w="3814670">
                  <a:extLst>
                    <a:ext uri="{9D8B030D-6E8A-4147-A177-3AD203B41FA5}">
                      <a16:colId xmlns:a16="http://schemas.microsoft.com/office/drawing/2014/main" val="2595439133"/>
                    </a:ext>
                  </a:extLst>
                </a:gridCol>
              </a:tblGrid>
              <a:tr h="565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3200" b="1">
                          <a:effectLst/>
                          <a:latin typeface="Arial"/>
                          <a:ea typeface="Calibri"/>
                          <a:cs typeface="Arial"/>
                        </a:rPr>
                        <a:t>Group #4</a:t>
                      </a:r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334379"/>
                  </a:ext>
                </a:extLst>
              </a:tr>
              <a:tr h="4018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Arial"/>
                          <a:ea typeface="Calibri"/>
                          <a:cs typeface="Arial"/>
                        </a:rPr>
                        <a:t>Daniel Sa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271626"/>
                  </a:ext>
                </a:extLst>
              </a:tr>
              <a:tr h="4018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Arial"/>
                          <a:ea typeface="Calibri"/>
                          <a:cs typeface="Arial"/>
                        </a:rPr>
                        <a:t>Christian Piantanida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097807"/>
                  </a:ext>
                </a:extLst>
              </a:tr>
              <a:tr h="4018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Arial"/>
                          <a:ea typeface="Calibri"/>
                          <a:cs typeface="Arial"/>
                        </a:rPr>
                        <a:t>Kaustubh Patil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07026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7703C0-125D-0ECB-8DCA-E01F3E65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70460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3486-720D-E514-590F-CD195F1D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126" y="385045"/>
            <a:ext cx="7060532" cy="946130"/>
          </a:xfrm>
        </p:spPr>
        <p:txBody>
          <a:bodyPr>
            <a:normAutofit/>
          </a:bodyPr>
          <a:lstStyle/>
          <a:p>
            <a:pPr algn="ctr"/>
            <a:r>
              <a:rPr lang="en-IN" sz="3200" b="1">
                <a:latin typeface="Arial" panose="020B0604020202020204" pitchFamily="34" charset="0"/>
                <a:cs typeface="Arial" panose="020B0604020202020204" pitchFamily="34" charset="0"/>
              </a:rPr>
              <a:t>Gradient Boosting - Equations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A24E-74B0-3639-9402-046FCC321F67}"/>
              </a:ext>
            </a:extLst>
          </p:cNvPr>
          <p:cNvSpPr txBox="1"/>
          <p:nvPr/>
        </p:nvSpPr>
        <p:spPr>
          <a:xfrm>
            <a:off x="744514" y="1342104"/>
            <a:ext cx="11138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With gradient boosting, we are optimizing the “ensemble” of models by minimizing the loss function.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C935-82B6-EF6B-D523-58B11FDFEB46}"/>
              </a:ext>
            </a:extLst>
          </p:cNvPr>
          <p:cNvSpPr txBox="1"/>
          <p:nvPr/>
        </p:nvSpPr>
        <p:spPr>
          <a:xfrm>
            <a:off x="744514" y="2051172"/>
            <a:ext cx="1113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The loss function is a representation of how right or wrong predictions are.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8F8B25-7BF5-87BC-038E-32147C2E1E8F}"/>
                  </a:ext>
                </a:extLst>
              </p:cNvPr>
              <p:cNvSpPr txBox="1"/>
              <p:nvPr/>
            </p:nvSpPr>
            <p:spPr>
              <a:xfrm>
                <a:off x="702292" y="5338634"/>
                <a:ext cx="22579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</a:t>
                </a:r>
              </a:p>
              <a:p>
                <a:r>
                  <a:rPr lang="en-IN" sz="2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prediction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8F8B25-7BF5-87BC-038E-32147C2E1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2" y="5338634"/>
                <a:ext cx="2257984" cy="830997"/>
              </a:xfrm>
              <a:prstGeom prst="rect">
                <a:avLst/>
              </a:prstGeom>
              <a:blipFill>
                <a:blip r:embed="rId2"/>
                <a:stretch>
                  <a:fillRect l="-404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175803-7F5E-2EEC-5E4C-3981DBB6F16C}"/>
              </a:ext>
            </a:extLst>
          </p:cNvPr>
          <p:cNvSpPr txBox="1"/>
          <p:nvPr/>
        </p:nvSpPr>
        <p:spPr>
          <a:xfrm>
            <a:off x="744514" y="3054996"/>
            <a:ext cx="1113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We are comparing the loss with each preceding collection of trees – with each ensemble.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D95364-3FFE-DC01-370B-7E4CD7F3260F}"/>
              </a:ext>
            </a:extLst>
          </p:cNvPr>
          <p:cNvSpPr txBox="1"/>
          <p:nvPr/>
        </p:nvSpPr>
        <p:spPr>
          <a:xfrm>
            <a:off x="744514" y="2546022"/>
            <a:ext cx="10872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In the case of classification, this is the probability of the prediction and the binary outcome.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148496-6071-BD4E-756B-B16D6923B05C}"/>
                  </a:ext>
                </a:extLst>
              </p:cNvPr>
              <p:cNvSpPr txBox="1"/>
              <p:nvPr/>
            </p:nvSpPr>
            <p:spPr>
              <a:xfrm>
                <a:off x="1018455" y="4142166"/>
                <a:ext cx="10058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s-ES" sz="32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32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s-ES" sz="3200" b="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32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32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s-ES" sz="3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E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m:rPr>
                                  <m:sty m:val="p"/>
                                </m:rP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3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148496-6071-BD4E-756B-B16D6923B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55" y="4142166"/>
                <a:ext cx="100584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2F7FED4-A93F-FEA7-DCF0-D9061BBDDF6B}"/>
              </a:ext>
            </a:extLst>
          </p:cNvPr>
          <p:cNvSpPr txBox="1"/>
          <p:nvPr/>
        </p:nvSpPr>
        <p:spPr>
          <a:xfrm>
            <a:off x="3675738" y="5400190"/>
            <a:ext cx="2861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Information Gain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For the positive class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38AA15-29DE-382F-5CFA-7D89D59BD95F}"/>
              </a:ext>
            </a:extLst>
          </p:cNvPr>
          <p:cNvCxnSpPr/>
          <p:nvPr/>
        </p:nvCxnSpPr>
        <p:spPr>
          <a:xfrm>
            <a:off x="4264882" y="4780362"/>
            <a:ext cx="176743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24C1227-2425-C81F-2A75-8D171E1B4486}"/>
              </a:ext>
            </a:extLst>
          </p:cNvPr>
          <p:cNvCxnSpPr>
            <a:cxnSpLocks/>
          </p:cNvCxnSpPr>
          <p:nvPr/>
        </p:nvCxnSpPr>
        <p:spPr>
          <a:xfrm>
            <a:off x="5106662" y="4780362"/>
            <a:ext cx="0" cy="619828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D29DC8F-2E5E-2301-5E0F-EF48B6827041}"/>
              </a:ext>
            </a:extLst>
          </p:cNvPr>
          <p:cNvSpPr txBox="1"/>
          <p:nvPr/>
        </p:nvSpPr>
        <p:spPr>
          <a:xfrm>
            <a:off x="7062290" y="5400190"/>
            <a:ext cx="2861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Information Gain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for the negative class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6F0E2B-F32A-BB46-E08F-083654348950}"/>
              </a:ext>
            </a:extLst>
          </p:cNvPr>
          <p:cNvCxnSpPr>
            <a:cxnSpLocks/>
          </p:cNvCxnSpPr>
          <p:nvPr/>
        </p:nvCxnSpPr>
        <p:spPr>
          <a:xfrm>
            <a:off x="6721692" y="4780362"/>
            <a:ext cx="361259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0BA8E0-5B05-112E-EA6B-BB5B39F6463E}"/>
              </a:ext>
            </a:extLst>
          </p:cNvPr>
          <p:cNvCxnSpPr>
            <a:cxnSpLocks/>
          </p:cNvCxnSpPr>
          <p:nvPr/>
        </p:nvCxnSpPr>
        <p:spPr>
          <a:xfrm>
            <a:off x="8493214" y="4780362"/>
            <a:ext cx="0" cy="61982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2371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2CE875-67D8-0206-A0A8-7B8C207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19" y="1449404"/>
            <a:ext cx="6037846" cy="9676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0485C0-04C0-94E5-F519-EC168B87D0A2}"/>
              </a:ext>
            </a:extLst>
          </p:cNvPr>
          <p:cNvSpPr txBox="1"/>
          <p:nvPr/>
        </p:nvSpPr>
        <p:spPr>
          <a:xfrm>
            <a:off x="5254739" y="2592209"/>
            <a:ext cx="2472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Gradient (derivative) of the loss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66507-8B2B-E7AE-DA24-82FBC5D84801}"/>
              </a:ext>
            </a:extLst>
          </p:cNvPr>
          <p:cNvSpPr txBox="1"/>
          <p:nvPr/>
        </p:nvSpPr>
        <p:spPr>
          <a:xfrm>
            <a:off x="1370327" y="2417072"/>
            <a:ext cx="14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Boosted ensemble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9B5135-84E7-07E5-6C15-C1F8F4C796C7}"/>
              </a:ext>
            </a:extLst>
          </p:cNvPr>
          <p:cNvSpPr txBox="1"/>
          <p:nvPr/>
        </p:nvSpPr>
        <p:spPr>
          <a:xfrm>
            <a:off x="2873451" y="2425635"/>
            <a:ext cx="14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Previous ensemble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2FF398-BAEF-0F21-9A57-3B33FA4BAC14}"/>
                  </a:ext>
                </a:extLst>
              </p:cNvPr>
              <p:cNvSpPr txBox="1"/>
              <p:nvPr/>
            </p:nvSpPr>
            <p:spPr>
              <a:xfrm>
                <a:off x="607515" y="3313164"/>
                <a:ext cx="111384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Arial" panose="020B0604020202020204" pitchFamily="34" charset="0"/>
                    <a:cs typeface="Arial" panose="020B0604020202020204" pitchFamily="34" charset="0"/>
                  </a:rPr>
                  <a:t>The learning rate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r>
                  <a:rPr lang="en-IN" sz="2000">
                    <a:latin typeface="Arial" panose="020B0604020202020204" pitchFamily="34" charset="0"/>
                    <a:cs typeface="Arial" panose="020B0604020202020204" pitchFamily="34" charset="0"/>
                  </a:rPr>
                  <a:t> is a hyperparameter – a constant value that can be tuned to control the training process.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2FF398-BAEF-0F21-9A57-3B33FA4B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15" y="3313164"/>
                <a:ext cx="11138432" cy="707886"/>
              </a:xfrm>
              <a:prstGeom prst="rect">
                <a:avLst/>
              </a:prstGeom>
              <a:blipFill>
                <a:blip r:embed="rId3"/>
                <a:stretch>
                  <a:fillRect l="-493" t="-3419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93F5A-36CF-0D45-4151-289D57CDEC28}"/>
              </a:ext>
            </a:extLst>
          </p:cNvPr>
          <p:cNvCxnSpPr/>
          <p:nvPr/>
        </p:nvCxnSpPr>
        <p:spPr>
          <a:xfrm>
            <a:off x="1651858" y="2345266"/>
            <a:ext cx="90826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15F94D-AE11-1396-9216-6B603F305A0C}"/>
              </a:ext>
            </a:extLst>
          </p:cNvPr>
          <p:cNvCxnSpPr>
            <a:cxnSpLocks/>
          </p:cNvCxnSpPr>
          <p:nvPr/>
        </p:nvCxnSpPr>
        <p:spPr>
          <a:xfrm>
            <a:off x="2939587" y="2345266"/>
            <a:ext cx="133905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CD7B650-FB47-098D-7FB2-F6C73A72E3F1}"/>
              </a:ext>
            </a:extLst>
          </p:cNvPr>
          <p:cNvSpPr/>
          <p:nvPr/>
        </p:nvSpPr>
        <p:spPr>
          <a:xfrm>
            <a:off x="5124209" y="1444162"/>
            <a:ext cx="2572956" cy="1007779"/>
          </a:xfrm>
          <a:prstGeom prst="roundRect">
            <a:avLst>
              <a:gd name="adj" fmla="val 7533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0EBD94B-E70D-4E38-DE1E-EA1CA83F7FE0}"/>
              </a:ext>
            </a:extLst>
          </p:cNvPr>
          <p:cNvSpPr/>
          <p:nvPr/>
        </p:nvSpPr>
        <p:spPr>
          <a:xfrm flipH="1">
            <a:off x="7825775" y="1764862"/>
            <a:ext cx="859168" cy="35947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5EC25-63E7-1CE3-9E0F-2E57A668EAEA}"/>
              </a:ext>
            </a:extLst>
          </p:cNvPr>
          <p:cNvSpPr txBox="1"/>
          <p:nvPr/>
        </p:nvSpPr>
        <p:spPr>
          <a:xfrm>
            <a:off x="8684943" y="1602649"/>
            <a:ext cx="227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We want to minimize this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7BAADF-40C9-6502-8679-E626C4E7AD9F}"/>
              </a:ext>
            </a:extLst>
          </p:cNvPr>
          <p:cNvSpPr txBox="1">
            <a:spLocks/>
          </p:cNvSpPr>
          <p:nvPr/>
        </p:nvSpPr>
        <p:spPr>
          <a:xfrm>
            <a:off x="2646465" y="651508"/>
            <a:ext cx="7060532" cy="7078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>
                <a:latin typeface="Arial" panose="020B0604020202020204" pitchFamily="34" charset="0"/>
                <a:cs typeface="Arial" panose="020B0604020202020204" pitchFamily="34" charset="0"/>
              </a:rPr>
              <a:t>Gradient Boosting - Equations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A25FA6-2F2F-AF74-A32B-133975A169EB}"/>
              </a:ext>
            </a:extLst>
          </p:cNvPr>
          <p:cNvSpPr txBox="1"/>
          <p:nvPr/>
        </p:nvSpPr>
        <p:spPr>
          <a:xfrm>
            <a:off x="607515" y="4121949"/>
            <a:ext cx="1113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This loss is minimized over multiple iterations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C8FB6E-77A5-E76F-5FA1-793F5DDAE689}"/>
                  </a:ext>
                </a:extLst>
              </p:cNvPr>
              <p:cNvSpPr txBox="1"/>
              <p:nvPr/>
            </p:nvSpPr>
            <p:spPr>
              <a:xfrm>
                <a:off x="7309185" y="4945206"/>
                <a:ext cx="3105650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IN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∗(1−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b="0" i="1" u="none" strike="noStrike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C8FB6E-77A5-E76F-5FA1-793F5DDA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85" y="4945206"/>
                <a:ext cx="3105650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EEC1E19-BBD1-19E7-A2AA-20052E4D2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718" y="4739993"/>
            <a:ext cx="5717736" cy="136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20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6FE4D-8A26-2867-A652-7B60A58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5" y="3032171"/>
            <a:ext cx="6149092" cy="345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F6A700-7BAF-AF76-A85F-FFD78EE6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43" y="276940"/>
            <a:ext cx="7013979" cy="386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70D11-6167-93E1-6212-7A9BECEF7B42}"/>
              </a:ext>
            </a:extLst>
          </p:cNvPr>
          <p:cNvSpPr txBox="1"/>
          <p:nvPr/>
        </p:nvSpPr>
        <p:spPr>
          <a:xfrm>
            <a:off x="512846" y="466530"/>
            <a:ext cx="37824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IN" sz="2200">
                <a:latin typeface="Arial" panose="020B0604020202020204" pitchFamily="34" charset="0"/>
                <a:cs typeface="Arial" panose="020B0604020202020204" pitchFamily="34" charset="0"/>
              </a:rPr>
              <a:t>: Reach a point where the loss function is minimum, after which adding more decision trees does not change or increase the loss of the model.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48C696-F209-9E8A-9F84-598839789AC3}"/>
              </a:ext>
            </a:extLst>
          </p:cNvPr>
          <p:cNvCxnSpPr/>
          <p:nvPr/>
        </p:nvCxnSpPr>
        <p:spPr>
          <a:xfrm>
            <a:off x="4217068" y="2117558"/>
            <a:ext cx="5588669" cy="0"/>
          </a:xfrm>
          <a:prstGeom prst="straightConnector1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945003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EBE8-2E73-4E77-D1E8-8110D9D7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40"/>
            <a:ext cx="10515600" cy="862096"/>
          </a:xfrm>
        </p:spPr>
        <p:txBody>
          <a:bodyPr>
            <a:normAutofit/>
          </a:bodyPr>
          <a:lstStyle/>
          <a:p>
            <a:pPr algn="ctr"/>
            <a:r>
              <a:rPr lang="en-IN" sz="4000" b="1" err="1">
                <a:gradFill flip="none" rotWithShape="1">
                  <a:gsLst>
                    <a:gs pos="0">
                      <a:srgbClr val="92D050">
                        <a:shade val="30000"/>
                        <a:satMod val="115000"/>
                      </a:srgbClr>
                    </a:gs>
                    <a:gs pos="50000">
                      <a:srgbClr val="92D050">
                        <a:shade val="67500"/>
                        <a:satMod val="115000"/>
                      </a:srgbClr>
                    </a:gs>
                    <a:gs pos="100000">
                      <a:srgbClr val="92D05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endParaRPr lang="en-IN" sz="4000" b="1"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FB1CE-3E64-200A-920F-7D21A9B6E257}"/>
              </a:ext>
            </a:extLst>
          </p:cNvPr>
          <p:cNvSpPr txBox="1"/>
          <p:nvPr/>
        </p:nvSpPr>
        <p:spPr>
          <a:xfrm>
            <a:off x="349816" y="985926"/>
            <a:ext cx="11495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is a gradient boosting framework that uses tree-based learning algorithms and is designed for speed and efficiency, particularly for large datasets.</a:t>
            </a: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56D65-7C76-49C6-D552-EE2731E2A8C4}"/>
              </a:ext>
            </a:extLst>
          </p:cNvPr>
          <p:cNvSpPr txBox="1"/>
          <p:nvPr/>
        </p:nvSpPr>
        <p:spPr>
          <a:xfrm>
            <a:off x="547119" y="1945883"/>
            <a:ext cx="44757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b="1">
                <a:latin typeface="Arial"/>
                <a:cs typeface="Arial"/>
              </a:rPr>
              <a:t>Why is it special?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04EA5-B61F-FB3C-E08C-AE1BAFE1908B}"/>
              </a:ext>
            </a:extLst>
          </p:cNvPr>
          <p:cNvSpPr txBox="1"/>
          <p:nvPr/>
        </p:nvSpPr>
        <p:spPr>
          <a:xfrm>
            <a:off x="1931256" y="2435939"/>
            <a:ext cx="2919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/>
              <a:t>​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Histogram-based splitting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08EC3-201C-A038-C8A1-08E9788D48B9}"/>
              </a:ext>
            </a:extLst>
          </p:cNvPr>
          <p:cNvSpPr txBox="1"/>
          <p:nvPr/>
        </p:nvSpPr>
        <p:spPr>
          <a:xfrm>
            <a:off x="5022867" y="4557850"/>
            <a:ext cx="6097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Groups features with similar values beforehand, reducing the number of features scanned during the splitting process. This further boosts efficiency.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53C15-B3F3-6871-4926-D8F4F237CDFC}"/>
              </a:ext>
            </a:extLst>
          </p:cNvPr>
          <p:cNvSpPr txBox="1"/>
          <p:nvPr/>
        </p:nvSpPr>
        <p:spPr>
          <a:xfrm>
            <a:off x="5022867" y="3462343"/>
            <a:ext cx="6097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​Reduces the number of data points considered when finding the best split for a tree node. This significantly improves training speed and memory usage.​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53C09-2F67-8D51-82A3-E41FC217DDCC}"/>
              </a:ext>
            </a:extLst>
          </p:cNvPr>
          <p:cNvSpPr txBox="1"/>
          <p:nvPr/>
        </p:nvSpPr>
        <p:spPr>
          <a:xfrm>
            <a:off x="918095" y="3472927"/>
            <a:ext cx="3932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Gradient-based One-Side Sampling (GOSS)</a:t>
            </a:r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213849-9D36-A4B7-B9F7-EB3C1AA2D2AA}"/>
              </a:ext>
            </a:extLst>
          </p:cNvPr>
          <p:cNvSpPr txBox="1"/>
          <p:nvPr/>
        </p:nvSpPr>
        <p:spPr>
          <a:xfrm>
            <a:off x="1774844" y="4563866"/>
            <a:ext cx="3075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Exclusive Feature Bundling (EFB)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065DC3-18D4-663E-D88D-54F3DD676363}"/>
              </a:ext>
            </a:extLst>
          </p:cNvPr>
          <p:cNvSpPr txBox="1"/>
          <p:nvPr/>
        </p:nvSpPr>
        <p:spPr>
          <a:xfrm>
            <a:off x="4973063" y="2405859"/>
            <a:ext cx="6097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Uses histograms to efficiently find the best split point for each feature based on binned data, rather than considering every single data point.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6FB62-52DF-FCEC-8414-83F3E713D0AE}"/>
              </a:ext>
            </a:extLst>
          </p:cNvPr>
          <p:cNvSpPr txBox="1"/>
          <p:nvPr/>
        </p:nvSpPr>
        <p:spPr>
          <a:xfrm>
            <a:off x="472281" y="5681341"/>
            <a:ext cx="112415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As Petfinder.my aims to scale their operations globally, the chosen model needs to be scalable. </a:t>
            </a:r>
            <a:r>
              <a:rPr lang="en-US" err="1">
                <a:latin typeface="Arial"/>
                <a:cs typeface="Arial"/>
              </a:rPr>
              <a:t>LightGBM</a:t>
            </a:r>
            <a:r>
              <a:rPr lang="en-US">
                <a:latin typeface="Arial"/>
                <a:cs typeface="Arial"/>
              </a:rPr>
              <a:t> scales well with the number of data points, making it future-proof for Petfinder.my as their dataset grows.</a:t>
            </a:r>
          </a:p>
        </p:txBody>
      </p:sp>
    </p:spTree>
    <p:extLst>
      <p:ext uri="{BB962C8B-B14F-4D97-AF65-F5344CB8AC3E}">
        <p14:creationId xmlns:p14="http://schemas.microsoft.com/office/powerpoint/2010/main" val="25532803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FDE0658E-9449-B6C9-A03C-C075B1D2E917}"/>
              </a:ext>
            </a:extLst>
          </p:cNvPr>
          <p:cNvSpPr/>
          <p:nvPr/>
        </p:nvSpPr>
        <p:spPr>
          <a:xfrm>
            <a:off x="2425096" y="649059"/>
            <a:ext cx="7480753" cy="1421205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54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Histogram-based splitting</a:t>
            </a:r>
            <a:endParaRPr lang="en-US" sz="540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1B5ED5-2A3B-19E0-297E-5CB240AA28D7}"/>
              </a:ext>
            </a:extLst>
          </p:cNvPr>
          <p:cNvGrpSpPr/>
          <p:nvPr/>
        </p:nvGrpSpPr>
        <p:grpSpPr>
          <a:xfrm>
            <a:off x="208619" y="2396067"/>
            <a:ext cx="11763455" cy="3132866"/>
            <a:chOff x="136048" y="1283305"/>
            <a:chExt cx="11763455" cy="3132866"/>
          </a:xfrm>
        </p:grpSpPr>
        <p:pic>
          <p:nvPicPr>
            <p:cNvPr id="2050" name="Picture 2" descr="Output image">
              <a:extLst>
                <a:ext uri="{FF2B5EF4-FFF2-40B4-BE49-F238E27FC236}">
                  <a16:creationId xmlns:a16="http://schemas.microsoft.com/office/drawing/2014/main" id="{4438EC5C-8FE5-96E2-6B2B-3CE0CFA22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09" t="4632" r="219"/>
            <a:stretch/>
          </p:blipFill>
          <p:spPr bwMode="auto">
            <a:xfrm>
              <a:off x="8636182" y="1283305"/>
              <a:ext cx="3263321" cy="311150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2" descr="Output image">
              <a:extLst>
                <a:ext uri="{FF2B5EF4-FFF2-40B4-BE49-F238E27FC236}">
                  <a16:creationId xmlns:a16="http://schemas.microsoft.com/office/drawing/2014/main" id="{17B73C80-E941-0283-3F8B-956178DEB8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77" t="4545" r="49496" b="455"/>
            <a:stretch/>
          </p:blipFill>
          <p:spPr bwMode="auto">
            <a:xfrm>
              <a:off x="3498309" y="1413213"/>
              <a:ext cx="3257835" cy="30029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DBD2DC8-6063-0C2E-242B-545501624211}"/>
                </a:ext>
              </a:extLst>
            </p:cNvPr>
            <p:cNvSpPr/>
            <p:nvPr/>
          </p:nvSpPr>
          <p:spPr>
            <a:xfrm>
              <a:off x="7100889" y="2592982"/>
              <a:ext cx="1257300" cy="65722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croll: Vertical 6">
              <a:extLst>
                <a:ext uri="{FF2B5EF4-FFF2-40B4-BE49-F238E27FC236}">
                  <a16:creationId xmlns:a16="http://schemas.microsoft.com/office/drawing/2014/main" id="{C1C725DD-0170-278B-8D92-6E9D3809EF70}"/>
                </a:ext>
              </a:extLst>
            </p:cNvPr>
            <p:cNvSpPr/>
            <p:nvPr/>
          </p:nvSpPr>
          <p:spPr>
            <a:xfrm>
              <a:off x="136048" y="1717354"/>
              <a:ext cx="3084286" cy="2358571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ea typeface="Calibri"/>
                  <a:cs typeface="Calibri"/>
                </a:rPr>
                <a:t>Aggregate 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algn="ctr"/>
              <a:r>
                <a:rPr lang="en-US" sz="2800">
                  <a:solidFill>
                    <a:schemeClr val="bg1"/>
                  </a:solidFill>
                  <a:ea typeface="Calibri"/>
                  <a:cs typeface="Calibri"/>
                </a:rPr>
                <a:t>continuous features into discrete bins.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54624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FA2D8E-086B-299A-969C-7728CA9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041" y="1269690"/>
            <a:ext cx="3197660" cy="20734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Bundling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7E45F-0B7D-A4BC-08EE-0A0E7FEFB235}"/>
              </a:ext>
            </a:extLst>
          </p:cNvPr>
          <p:cNvSpPr txBox="1"/>
          <p:nvPr/>
        </p:nvSpPr>
        <p:spPr>
          <a:xfrm>
            <a:off x="7691328" y="3607295"/>
            <a:ext cx="3298285" cy="18023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kern="1200">
                <a:latin typeface="Arial" panose="020B0604020202020204" pitchFamily="34" charset="0"/>
                <a:cs typeface="Arial" panose="020B0604020202020204" pitchFamily="34" charset="0"/>
              </a:rPr>
              <a:t>Combines sparse features in order of descending mutual exclusiveness​</a:t>
            </a:r>
            <a:endParaRPr lang="en-US" sz="2800" kern="12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F4407C-8B33-3C8B-4829-DF44D3E9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46" y="2924970"/>
            <a:ext cx="1293836" cy="133379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129EB8-2B09-4AEF-88F3-7B9E0C6B518D}"/>
              </a:ext>
            </a:extLst>
          </p:cNvPr>
          <p:cNvSpPr/>
          <p:nvPr/>
        </p:nvSpPr>
        <p:spPr>
          <a:xfrm>
            <a:off x="937045" y="1722245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E19BD7-88AB-EC51-AC00-80C3B3C2E1A4}"/>
              </a:ext>
            </a:extLst>
          </p:cNvPr>
          <p:cNvSpPr/>
          <p:nvPr/>
        </p:nvSpPr>
        <p:spPr>
          <a:xfrm>
            <a:off x="937044" y="2546845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262AE5-BA02-DA1D-C743-7EDFE3F812C8}"/>
              </a:ext>
            </a:extLst>
          </p:cNvPr>
          <p:cNvSpPr/>
          <p:nvPr/>
        </p:nvSpPr>
        <p:spPr>
          <a:xfrm>
            <a:off x="937044" y="3359643"/>
            <a:ext cx="748361" cy="709371"/>
          </a:xfrm>
          <a:prstGeom prst="roundRect">
            <a:avLst>
              <a:gd name="adj" fmla="val 746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0CB656-C504-928D-430A-E14F38F0DEF0}"/>
              </a:ext>
            </a:extLst>
          </p:cNvPr>
          <p:cNvSpPr/>
          <p:nvPr/>
        </p:nvSpPr>
        <p:spPr>
          <a:xfrm>
            <a:off x="937043" y="4985239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86CF94-2CF0-E683-A42C-E2EE12972780}"/>
              </a:ext>
            </a:extLst>
          </p:cNvPr>
          <p:cNvSpPr/>
          <p:nvPr/>
        </p:nvSpPr>
        <p:spPr>
          <a:xfrm>
            <a:off x="937043" y="4194206"/>
            <a:ext cx="748361" cy="709371"/>
          </a:xfrm>
          <a:prstGeom prst="roundRect">
            <a:avLst>
              <a:gd name="adj" fmla="val 746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8BAAA-123A-1EFF-9D35-123668007C44}"/>
              </a:ext>
            </a:extLst>
          </p:cNvPr>
          <p:cNvSpPr txBox="1"/>
          <p:nvPr/>
        </p:nvSpPr>
        <p:spPr>
          <a:xfrm>
            <a:off x="498157" y="1116379"/>
            <a:ext cx="16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A09C3D-C39D-B82D-1AC1-60E3DD95CDE1}"/>
              </a:ext>
            </a:extLst>
          </p:cNvPr>
          <p:cNvSpPr/>
          <p:nvPr/>
        </p:nvSpPr>
        <p:spPr>
          <a:xfrm>
            <a:off x="2878091" y="4201125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623414-8F8E-264C-F5ED-92B08E626DBB}"/>
              </a:ext>
            </a:extLst>
          </p:cNvPr>
          <p:cNvSpPr/>
          <p:nvPr/>
        </p:nvSpPr>
        <p:spPr>
          <a:xfrm>
            <a:off x="2878090" y="2531997"/>
            <a:ext cx="748361" cy="709371"/>
          </a:xfrm>
          <a:prstGeom prst="roundRect">
            <a:avLst>
              <a:gd name="adj" fmla="val 746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F8195C-1917-C099-10B1-7172C2111557}"/>
              </a:ext>
            </a:extLst>
          </p:cNvPr>
          <p:cNvSpPr/>
          <p:nvPr/>
        </p:nvSpPr>
        <p:spPr>
          <a:xfrm>
            <a:off x="2878091" y="3366561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6766F1-7777-6703-988C-91FE3F6070D4}"/>
              </a:ext>
            </a:extLst>
          </p:cNvPr>
          <p:cNvSpPr/>
          <p:nvPr/>
        </p:nvSpPr>
        <p:spPr>
          <a:xfrm>
            <a:off x="2878090" y="1714678"/>
            <a:ext cx="748361" cy="709371"/>
          </a:xfrm>
          <a:prstGeom prst="roundRect">
            <a:avLst>
              <a:gd name="adj" fmla="val 746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DE27C9-9292-57E5-8B69-687D11E1DBBC}"/>
              </a:ext>
            </a:extLst>
          </p:cNvPr>
          <p:cNvSpPr txBox="1"/>
          <p:nvPr/>
        </p:nvSpPr>
        <p:spPr>
          <a:xfrm>
            <a:off x="2440360" y="1116379"/>
            <a:ext cx="16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8C8C080-10C8-97E8-90A4-783384DEA93E}"/>
              </a:ext>
            </a:extLst>
          </p:cNvPr>
          <p:cNvSpPr/>
          <p:nvPr/>
        </p:nvSpPr>
        <p:spPr>
          <a:xfrm>
            <a:off x="2881338" y="4992158"/>
            <a:ext cx="748361" cy="709371"/>
          </a:xfrm>
          <a:prstGeom prst="roundRect">
            <a:avLst>
              <a:gd name="adj" fmla="val 746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BAB9FC1-C872-7F7B-0262-F0DA1DB868F6}"/>
              </a:ext>
            </a:extLst>
          </p:cNvPr>
          <p:cNvSpPr/>
          <p:nvPr/>
        </p:nvSpPr>
        <p:spPr>
          <a:xfrm>
            <a:off x="5725631" y="1729164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1C7EF20-902C-D318-9BB4-5AFF60ADA5E9}"/>
              </a:ext>
            </a:extLst>
          </p:cNvPr>
          <p:cNvSpPr/>
          <p:nvPr/>
        </p:nvSpPr>
        <p:spPr>
          <a:xfrm>
            <a:off x="5725630" y="2553764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46B0B2-1DE0-4303-23C1-21D658B2F182}"/>
              </a:ext>
            </a:extLst>
          </p:cNvPr>
          <p:cNvSpPr/>
          <p:nvPr/>
        </p:nvSpPr>
        <p:spPr>
          <a:xfrm>
            <a:off x="5725629" y="4992158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2544A5B-C855-0939-D149-3D3ED26DFBF7}"/>
              </a:ext>
            </a:extLst>
          </p:cNvPr>
          <p:cNvSpPr/>
          <p:nvPr/>
        </p:nvSpPr>
        <p:spPr>
          <a:xfrm>
            <a:off x="5738629" y="4186998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408C2D-AF48-6657-D696-D00932F4E6E2}"/>
              </a:ext>
            </a:extLst>
          </p:cNvPr>
          <p:cNvSpPr/>
          <p:nvPr/>
        </p:nvSpPr>
        <p:spPr>
          <a:xfrm>
            <a:off x="5725629" y="3381839"/>
            <a:ext cx="748361" cy="709371"/>
          </a:xfrm>
          <a:prstGeom prst="roundRect">
            <a:avLst>
              <a:gd name="adj" fmla="val 7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F30936-7981-D991-CF4B-6DE7F1CA2777}"/>
              </a:ext>
            </a:extLst>
          </p:cNvPr>
          <p:cNvSpPr txBox="1"/>
          <p:nvPr/>
        </p:nvSpPr>
        <p:spPr>
          <a:xfrm>
            <a:off x="5268866" y="818776"/>
            <a:ext cx="166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Bundled Features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D10BF8-70CE-6A03-4F8C-D9690A7B6456}"/>
              </a:ext>
            </a:extLst>
          </p:cNvPr>
          <p:cNvCxnSpPr>
            <a:cxnSpLocks/>
          </p:cNvCxnSpPr>
          <p:nvPr/>
        </p:nvCxnSpPr>
        <p:spPr>
          <a:xfrm>
            <a:off x="7718925" y="3475820"/>
            <a:ext cx="3118776" cy="125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C1E52E24-F333-6998-112A-142F860D4B53}"/>
              </a:ext>
            </a:extLst>
          </p:cNvPr>
          <p:cNvSpPr/>
          <p:nvPr/>
        </p:nvSpPr>
        <p:spPr>
          <a:xfrm flipH="1">
            <a:off x="9691072" y="4403545"/>
            <a:ext cx="2293257" cy="224997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D4EF28-D2B8-60E2-3C09-5A5839ED1D7F}"/>
              </a:ext>
            </a:extLst>
          </p:cNvPr>
          <p:cNvSpPr/>
          <p:nvPr/>
        </p:nvSpPr>
        <p:spPr>
          <a:xfrm>
            <a:off x="7409543" y="143329"/>
            <a:ext cx="4659086" cy="6605814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750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8EBB56-FC35-A33D-D1B2-DC99098914A8}"/>
              </a:ext>
            </a:extLst>
          </p:cNvPr>
          <p:cNvSpPr/>
          <p:nvPr/>
        </p:nvSpPr>
        <p:spPr>
          <a:xfrm>
            <a:off x="8476255" y="4416126"/>
            <a:ext cx="1365574" cy="1003681"/>
          </a:xfrm>
          <a:prstGeom prst="roundRect">
            <a:avLst>
              <a:gd name="adj" fmla="val 527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065B3-1E72-70F4-BC77-F877EEF7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LightGBM</a:t>
            </a:r>
            <a:r>
              <a:rPr lang="en-IN" sz="4000" b="1">
                <a:latin typeface="Arial"/>
                <a:cs typeface="Arial"/>
              </a:rPr>
              <a:t> Architecture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0A2680-197B-130D-A467-D7D13333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07" y="1462020"/>
            <a:ext cx="11783785" cy="45546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85D004-2FCD-5FFA-FDE8-F9339632C77F}"/>
              </a:ext>
            </a:extLst>
          </p:cNvPr>
          <p:cNvSpPr txBox="1"/>
          <p:nvPr/>
        </p:nvSpPr>
        <p:spPr>
          <a:xfrm>
            <a:off x="2247900" y="4554311"/>
            <a:ext cx="211727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Arial"/>
              </a:rPr>
              <a:t>Data points with higher gradients (</a:t>
            </a:r>
            <a:r>
              <a:rPr lang="en-US" sz="1600" b="1">
                <a:latin typeface="Arial"/>
                <a:cs typeface="Arial"/>
              </a:rPr>
              <a:t>which contribute more to the loss</a:t>
            </a:r>
            <a:r>
              <a:rPr lang="en-US" sz="1600">
                <a:latin typeface="Arial"/>
                <a:cs typeface="Arial"/>
              </a:rPr>
              <a:t>)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BA5A0-38C3-728C-3EA8-3B3205B34B95}"/>
              </a:ext>
            </a:extLst>
          </p:cNvPr>
          <p:cNvSpPr txBox="1"/>
          <p:nvPr/>
        </p:nvSpPr>
        <p:spPr>
          <a:xfrm>
            <a:off x="7408947" y="3315081"/>
            <a:ext cx="18655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Split point that leads to the </a:t>
            </a:r>
            <a:r>
              <a:rPr lang="en-US" sz="1600" b="1">
                <a:latin typeface="Arial"/>
                <a:cs typeface="Arial"/>
              </a:rPr>
              <a:t>largest reduction in loss</a:t>
            </a:r>
            <a:endParaRPr lang="en-US" sz="1600"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0D62DC-1B23-84EB-56FF-DA56A62C1B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497053" y="3853690"/>
            <a:ext cx="9118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7F67FE-7960-6E38-27AC-FD3251C2C59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306536" y="4289258"/>
            <a:ext cx="0" cy="2650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342814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960D-75B6-9F4C-82E8-839B5358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05" y="443867"/>
            <a:ext cx="3997992" cy="953304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latin typeface="Arial"/>
                <a:ea typeface="Calibri Light"/>
                <a:cs typeface="Calibri Light"/>
              </a:rPr>
              <a:t>Hyperparameters</a:t>
            </a:r>
            <a:endParaRPr lang="en-US" sz="2800" b="1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A7F56-C3C8-F933-D39E-378F224AF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775" y="5489995"/>
            <a:ext cx="6675120" cy="9483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err="1">
                <a:solidFill>
                  <a:srgbClr val="000000"/>
                </a:solidFill>
                <a:latin typeface="Arial"/>
                <a:ea typeface="Calibri"/>
                <a:cs typeface="Calibri"/>
              </a:rPr>
              <a:t>feature_fraction</a:t>
            </a:r>
            <a:r>
              <a:rPr lang="en-US" sz="1800">
                <a:solidFill>
                  <a:srgbClr val="0D0D0D"/>
                </a:solidFill>
                <a:latin typeface="Arial"/>
                <a:ea typeface="Calibri"/>
                <a:cs typeface="Calibri"/>
              </a:rPr>
              <a:t>: This is the fraction of features to be used for each iteration of training, randomly selected. Using a subset of features prevents overfitting and can lead to faster training.</a:t>
            </a:r>
            <a:endParaRPr lang="en-US" sz="1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69B84-09AE-CAE5-4790-BA2895C16AB2}"/>
              </a:ext>
            </a:extLst>
          </p:cNvPr>
          <p:cNvSpPr txBox="1"/>
          <p:nvPr/>
        </p:nvSpPr>
        <p:spPr>
          <a:xfrm>
            <a:off x="5057775" y="597354"/>
            <a:ext cx="667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Arial"/>
                <a:ea typeface="Calibri"/>
                <a:cs typeface="Calibri"/>
              </a:rPr>
              <a:t>num_iterations</a:t>
            </a:r>
            <a:r>
              <a:rPr lang="en-US" b="1">
                <a:latin typeface="Arial"/>
                <a:ea typeface="Calibri"/>
                <a:cs typeface="Calibri"/>
              </a:rPr>
              <a:t>: </a:t>
            </a:r>
            <a:r>
              <a:rPr lang="en-US">
                <a:latin typeface="Arial"/>
                <a:ea typeface="Calibri"/>
                <a:cs typeface="Calibri"/>
              </a:rPr>
              <a:t>Number of boosting </a:t>
            </a:r>
            <a:r>
              <a:rPr lang="en-US">
                <a:solidFill>
                  <a:srgbClr val="000000"/>
                </a:solidFill>
                <a:latin typeface="Arial"/>
                <a:ea typeface="Calibri"/>
                <a:cs typeface="Calibri"/>
              </a:rPr>
              <a:t>iterations (weak learners) included in the model.</a:t>
            </a:r>
            <a:endParaRPr lang="en-US">
              <a:solidFill>
                <a:srgbClr val="0D0D0D"/>
              </a:solidFill>
              <a:latin typeface="Arial"/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8AFB4-6704-0397-66D3-CD200E250E57}"/>
                  </a:ext>
                </a:extLst>
              </p:cNvPr>
              <p:cNvSpPr txBox="1"/>
              <p:nvPr/>
            </p:nvSpPr>
            <p:spPr>
              <a:xfrm>
                <a:off x="5057775" y="1261982"/>
                <a:ext cx="6675120" cy="12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rgbClr val="000000"/>
                    </a:solidFill>
                    <a:latin typeface="Arial"/>
                    <a:ea typeface="Calibri"/>
                    <a:cs typeface="Calibri"/>
                  </a:rPr>
                  <a:t>num_leaves</a:t>
                </a:r>
                <a:r>
                  <a:rPr lang="en-US">
                    <a:solidFill>
                      <a:srgbClr val="0D0D0D"/>
                    </a:solidFill>
                    <a:latin typeface="Arial"/>
                    <a:ea typeface="Calibri"/>
                    <a:cs typeface="Calibri"/>
                  </a:rPr>
                  <a:t>: This is the main hyperparameter to control the complexity of the tree model. Theoretically, the value of </a:t>
                </a:r>
                <a:r>
                  <a:rPr lang="en-US" b="1" err="1">
                    <a:latin typeface="Arial"/>
                    <a:ea typeface="Calibri"/>
                    <a:cs typeface="Calibri"/>
                  </a:rPr>
                  <a:t>num_leaves</a:t>
                </a:r>
                <a:r>
                  <a:rPr lang="en-US">
                    <a:solidFill>
                      <a:srgbClr val="0D0D0D"/>
                    </a:solidFill>
                    <a:latin typeface="Arial"/>
                    <a:ea typeface="Calibri"/>
                    <a:cs typeface="Calibri"/>
                  </a:rPr>
                  <a:t> should be less than or equal to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IN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𝑚𝑎𝑥𝑖𝑚𝑢𝑚</m:t>
                            </m:r>
                            <m:r>
                              <a:rPr lang="en-IN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 </m:t>
                            </m:r>
                            <m:r>
                              <a:rPr lang="en-IN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𝑑𝑒𝑝𝑡h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>
                    <a:solidFill>
                      <a:srgbClr val="0D0D0D"/>
                    </a:solidFill>
                    <a:latin typeface="Arial"/>
                    <a:ea typeface="Calibri"/>
                    <a:cs typeface="Calibri"/>
                  </a:rPr>
                  <a:t> to avoid overfitting.</a:t>
                </a:r>
                <a:endParaRPr lang="en-US">
                  <a:latin typeface="Arial"/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8AFB4-6704-0397-66D3-CD200E25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775" y="1261982"/>
                <a:ext cx="6675120" cy="1211807"/>
              </a:xfrm>
              <a:prstGeom prst="rect">
                <a:avLst/>
              </a:prstGeom>
              <a:blipFill>
                <a:blip r:embed="rId2"/>
                <a:stretch>
                  <a:fillRect l="-822" t="-2513" b="-7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9CBACE-2ADC-3ADE-8CB5-B74F143D1A81}"/>
              </a:ext>
            </a:extLst>
          </p:cNvPr>
          <p:cNvSpPr txBox="1"/>
          <p:nvPr/>
        </p:nvSpPr>
        <p:spPr>
          <a:xfrm>
            <a:off x="5057775" y="2498656"/>
            <a:ext cx="667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Arial"/>
                <a:ea typeface="Calibri"/>
                <a:cs typeface="Calibri"/>
              </a:rPr>
              <a:t>max_depth</a:t>
            </a:r>
            <a:r>
              <a:rPr lang="en-US">
                <a:solidFill>
                  <a:srgbClr val="0D0D0D"/>
                </a:solidFill>
                <a:latin typeface="Arial"/>
                <a:ea typeface="Calibri"/>
                <a:cs typeface="Calibri"/>
              </a:rPr>
              <a:t>: It specifies the maximum depth or level up to which tree can grow. </a:t>
            </a:r>
            <a:endParaRPr lang="en-US" b="1">
              <a:latin typeface="Arial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585A0-6E54-9FCB-DCA8-48C1F178F5EB}"/>
              </a:ext>
            </a:extLst>
          </p:cNvPr>
          <p:cNvSpPr txBox="1"/>
          <p:nvPr/>
        </p:nvSpPr>
        <p:spPr>
          <a:xfrm>
            <a:off x="5057775" y="3163284"/>
            <a:ext cx="667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Arial"/>
                <a:ea typeface="Calibri"/>
                <a:cs typeface="Calibri"/>
              </a:rPr>
              <a:t>max_bin</a:t>
            </a:r>
            <a:r>
              <a:rPr lang="en-US">
                <a:solidFill>
                  <a:srgbClr val="0D0D0D"/>
                </a:solidFill>
                <a:latin typeface="Arial"/>
                <a:ea typeface="Calibri"/>
                <a:cs typeface="Calibri"/>
              </a:rPr>
              <a:t>: The maximum number of bins that feature values will be bucketed in. </a:t>
            </a:r>
            <a:endParaRPr lang="en-US" b="1">
              <a:latin typeface="Arial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B55A1-949B-D445-28C0-0A2D59991973}"/>
              </a:ext>
            </a:extLst>
          </p:cNvPr>
          <p:cNvSpPr txBox="1"/>
          <p:nvPr/>
        </p:nvSpPr>
        <p:spPr>
          <a:xfrm>
            <a:off x="5057775" y="3827912"/>
            <a:ext cx="667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Arial"/>
                <a:ea typeface="Calibri"/>
                <a:cs typeface="Calibri"/>
              </a:rPr>
              <a:t>min_gain_to_split</a:t>
            </a:r>
            <a:r>
              <a:rPr lang="en-US">
                <a:solidFill>
                  <a:srgbClr val="0D0D0D"/>
                </a:solidFill>
                <a:latin typeface="Arial"/>
                <a:ea typeface="Calibri"/>
                <a:cs typeface="Calibri"/>
              </a:rPr>
              <a:t>: Minimum gain needed for another partition on a leaf node.</a:t>
            </a:r>
            <a:endParaRPr lang="en-US" b="1">
              <a:solidFill>
                <a:srgbClr val="000000"/>
              </a:solidFill>
              <a:latin typeface="Arial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16C05-044D-54C0-80FC-AC8933BF680C}"/>
              </a:ext>
            </a:extLst>
          </p:cNvPr>
          <p:cNvSpPr txBox="1"/>
          <p:nvPr/>
        </p:nvSpPr>
        <p:spPr>
          <a:xfrm>
            <a:off x="5057775" y="4492540"/>
            <a:ext cx="6675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Arial"/>
                <a:ea typeface="Calibri"/>
                <a:cs typeface="Calibri"/>
              </a:rPr>
              <a:t>boosting_type</a:t>
            </a:r>
            <a:r>
              <a:rPr lang="en-US">
                <a:solidFill>
                  <a:srgbClr val="0D0D0D"/>
                </a:solidFill>
                <a:latin typeface="Arial"/>
                <a:ea typeface="+mn-lt"/>
                <a:cs typeface="+mn-lt"/>
              </a:rPr>
              <a:t>: Determines the type of algorithm to run. Common options are ‘</a:t>
            </a:r>
            <a:r>
              <a:rPr lang="en-US" err="1">
                <a:solidFill>
                  <a:srgbClr val="0D0D0D"/>
                </a:solidFill>
                <a:latin typeface="Arial"/>
                <a:ea typeface="+mn-lt"/>
                <a:cs typeface="+mn-lt"/>
              </a:rPr>
              <a:t>gbdt</a:t>
            </a:r>
            <a:r>
              <a:rPr lang="en-US">
                <a:solidFill>
                  <a:srgbClr val="0D0D0D"/>
                </a:solidFill>
                <a:latin typeface="Arial"/>
                <a:ea typeface="+mn-lt"/>
                <a:cs typeface="+mn-lt"/>
              </a:rPr>
              <a:t>’ for Gradient Boosting Decision Tree and ‘dart’ for Dropouts meet Multiple Additive Regression Trees.</a:t>
            </a:r>
            <a:endParaRPr lang="en-US">
              <a:solidFill>
                <a:srgbClr val="0D0D0D"/>
              </a:solidFill>
              <a:latin typeface="Arial"/>
              <a:ea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C709F6-146D-6635-8556-28535FB7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6" y="1159543"/>
            <a:ext cx="4435141" cy="443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4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7E1540E-6F40-AF84-4899-2BEDEB667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" b="3191"/>
          <a:stretch/>
        </p:blipFill>
        <p:spPr>
          <a:xfrm>
            <a:off x="5230617" y="1562460"/>
            <a:ext cx="6903720" cy="3806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F7D20-25F6-8EF7-B926-CA721F6206C7}"/>
              </a:ext>
            </a:extLst>
          </p:cNvPr>
          <p:cNvSpPr txBox="1"/>
          <p:nvPr/>
        </p:nvSpPr>
        <p:spPr>
          <a:xfrm>
            <a:off x="7719647" y="5730635"/>
            <a:ext cx="35263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Arial"/>
              </a:rPr>
              <a:t>Model Accuracy: 76% ​</a:t>
            </a:r>
            <a:endParaRPr lang="en-US" sz="280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369A21-1486-214C-5F52-4906E0D2E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8" y="2526030"/>
            <a:ext cx="3522345" cy="266700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95C1-401A-A035-17DC-E037A7C43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76" y="1557528"/>
            <a:ext cx="3413760" cy="22524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>
              <a:cs typeface="Calibri"/>
            </a:endParaRPr>
          </a:p>
          <a:p>
            <a:endParaRPr lang="en-US" sz="2200">
              <a:latin typeface="Arial"/>
              <a:cs typeface="Arial"/>
            </a:endParaRPr>
          </a:p>
          <a:p>
            <a:pPr marL="0" indent="0">
              <a:buNone/>
            </a:pPr>
            <a:br>
              <a:rPr lang="en-US" sz="2200"/>
            </a:br>
            <a:endParaRPr lang="en-US" sz="2200">
              <a:cs typeface="Calibri" panose="020F0502020204030204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5AC21F-AC9A-304B-E57D-FE8F7AE09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96" t="679" r="50765" b="-1987"/>
          <a:stretch/>
        </p:blipFill>
        <p:spPr>
          <a:xfrm>
            <a:off x="52916" y="1715810"/>
            <a:ext cx="3323143" cy="2844857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FCB996-A7CF-B0F1-F32D-FDA890C009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29" t="-1103" r="155" b="-368"/>
          <a:stretch/>
        </p:blipFill>
        <p:spPr>
          <a:xfrm>
            <a:off x="2193914" y="3669785"/>
            <a:ext cx="3415401" cy="29204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58E1DF-CFD4-73D0-E087-583A11426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64" t="69571" r="50934" b="-2143"/>
          <a:stretch/>
        </p:blipFill>
        <p:spPr>
          <a:xfrm>
            <a:off x="32863" y="3672947"/>
            <a:ext cx="3329730" cy="914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25BBD4-AE63-64D8-E80E-53410EA3B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20000">
            <a:off x="2404092" y="4084379"/>
            <a:ext cx="614198" cy="614198"/>
          </a:xfrm>
          <a:prstGeom prst="rect">
            <a:avLst/>
          </a:prstGeom>
        </p:spPr>
      </p:pic>
      <p:pic>
        <p:nvPicPr>
          <p:cNvPr id="14" name="Picture 13" descr="A close up of a black object&#10;&#10;Description automatically generated">
            <a:extLst>
              <a:ext uri="{FF2B5EF4-FFF2-40B4-BE49-F238E27FC236}">
                <a16:creationId xmlns:a16="http://schemas.microsoft.com/office/drawing/2014/main" id="{3F93BE00-5DE0-2E41-8882-26DEF4A8F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762" y="379"/>
            <a:ext cx="12397619" cy="14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975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93D07-06A9-5561-7534-A444853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067" y="2352535"/>
            <a:ext cx="4805996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9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Thanks!</a:t>
            </a:r>
            <a:r>
              <a:rPr lang="en-US" sz="9600">
                <a:solidFill>
                  <a:schemeClr val="tx2"/>
                </a:solidFill>
              </a:rPr>
              <a:t> + Q&amp;A</a:t>
            </a:r>
            <a:endParaRPr lang="en-US" sz="9600" kern="1200">
              <a:solidFill>
                <a:schemeClr val="tx2"/>
              </a:solidFill>
              <a:latin typeface="+mj-lt"/>
              <a:cs typeface="Calibri Light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C9023D69-3184-DFC1-9E58-6EEA30EEB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398479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FE4475-2E5F-59BF-7E55-8689F63E13FA}"/>
              </a:ext>
            </a:extLst>
          </p:cNvPr>
          <p:cNvSpPr/>
          <p:nvPr/>
        </p:nvSpPr>
        <p:spPr>
          <a:xfrm>
            <a:off x="5949616" y="1183821"/>
            <a:ext cx="4842710" cy="1541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DBD94-2A7E-4338-6F87-6A5FF42E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437" y="375869"/>
            <a:ext cx="5434215" cy="1325563"/>
          </a:xfrm>
        </p:spPr>
        <p:txBody>
          <a:bodyPr>
            <a:normAutofit/>
          </a:bodyPr>
          <a:lstStyle/>
          <a:p>
            <a:r>
              <a:rPr lang="en-IN" sz="4000" b="1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64E09-8F2F-3BC7-C8EA-8831A897524A}"/>
              </a:ext>
            </a:extLst>
          </p:cNvPr>
          <p:cNvSpPr txBox="1"/>
          <p:nvPr/>
        </p:nvSpPr>
        <p:spPr>
          <a:xfrm>
            <a:off x="5863437" y="3655248"/>
            <a:ext cx="529639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We have used a superior gradient boosting technique to build a model that can help 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Prioritize weaker profiles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Identify ways to improve 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Unite </a:t>
            </a:r>
            <a:r>
              <a:rPr lang="en-IN" sz="2400" err="1">
                <a:latin typeface="Arial" panose="020B0604020202020204" pitchFamily="34" charset="0"/>
                <a:cs typeface="Arial" panose="020B0604020202020204" pitchFamily="34" charset="0"/>
              </a:rPr>
              <a:t>doggos</a:t>
            </a: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 and kitties with loving families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13301-C25A-8CDE-E90B-F0DC1BC2CAFA}"/>
              </a:ext>
            </a:extLst>
          </p:cNvPr>
          <p:cNvSpPr txBox="1"/>
          <p:nvPr/>
        </p:nvSpPr>
        <p:spPr>
          <a:xfrm>
            <a:off x="5860491" y="1636544"/>
            <a:ext cx="529639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>
                <a:latin typeface="Arial"/>
                <a:cs typeface="Arial"/>
              </a:rPr>
              <a:t>The current data shows that 27% of pets are not adopted. Shelters in Malaysia need a way to not only predict which pets may not be adopted, but also understand </a:t>
            </a:r>
            <a:r>
              <a:rPr lang="en-IN" sz="2400" b="1">
                <a:latin typeface="Arial"/>
                <a:cs typeface="Arial"/>
              </a:rPr>
              <a:t>why.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52A7E4-29B6-4E3C-1F8D-5322634235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7"/>
          <a:stretch/>
        </p:blipFill>
        <p:spPr>
          <a:xfrm>
            <a:off x="0" y="0"/>
            <a:ext cx="5252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6B0A4A-5EDA-A108-5DDE-C48ED447EA14}"/>
              </a:ext>
            </a:extLst>
          </p:cNvPr>
          <p:cNvSpPr/>
          <p:nvPr/>
        </p:nvSpPr>
        <p:spPr>
          <a:xfrm rot="20042987">
            <a:off x="6628513" y="-2149153"/>
            <a:ext cx="6706224" cy="10404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831AA8C-0702-35B1-10E0-761FE48280CE}"/>
              </a:ext>
            </a:extLst>
          </p:cNvPr>
          <p:cNvSpPr/>
          <p:nvPr/>
        </p:nvSpPr>
        <p:spPr>
          <a:xfrm rot="11980362">
            <a:off x="2878883" y="432903"/>
            <a:ext cx="6320557" cy="667466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9BC7E-382B-5CC6-5DAC-5574540F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22768" cy="542612"/>
          </a:xfrm>
          <a:solidFill>
            <a:srgbClr val="4472C4"/>
          </a:solidFill>
        </p:spPr>
        <p:txBody>
          <a:bodyPr>
            <a:normAutofit fontScale="90000"/>
          </a:bodyPr>
          <a:lstStyle/>
          <a:p>
            <a:pPr algn="ctr"/>
            <a:r>
              <a:rPr lang="en-IN">
                <a:solidFill>
                  <a:schemeClr val="bg1"/>
                </a:solidFill>
                <a:latin typeface="Abadi"/>
              </a:rPr>
              <a:t>The data</a:t>
            </a:r>
          </a:p>
        </p:txBody>
      </p:sp>
      <p:graphicFrame>
        <p:nvGraphicFramePr>
          <p:cNvPr id="42" name="Content Placeholder 11">
            <a:extLst>
              <a:ext uri="{FF2B5EF4-FFF2-40B4-BE49-F238E27FC236}">
                <a16:creationId xmlns:a16="http://schemas.microsoft.com/office/drawing/2014/main" id="{C90038FE-3FC3-18D4-0B38-282C4D2FB305}"/>
              </a:ext>
            </a:extLst>
          </p:cNvPr>
          <p:cNvGraphicFramePr>
            <a:graphicFrameLocks noGrp="1"/>
          </p:cNvGraphicFramePr>
          <p:nvPr/>
        </p:nvGraphicFramePr>
        <p:xfrm>
          <a:off x="335975" y="2178547"/>
          <a:ext cx="4700337" cy="4591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AFB0926-4291-D265-9823-4767957D884A}"/>
              </a:ext>
            </a:extLst>
          </p:cNvPr>
          <p:cNvSpPr txBox="1">
            <a:spLocks/>
          </p:cNvSpPr>
          <p:nvPr/>
        </p:nvSpPr>
        <p:spPr>
          <a:xfrm>
            <a:off x="7003030" y="954889"/>
            <a:ext cx="4470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chemeClr val="bg1"/>
                </a:solidFill>
                <a:latin typeface="Abadi"/>
              </a:rPr>
              <a:t>The Challenge</a:t>
            </a:r>
          </a:p>
        </p:txBody>
      </p:sp>
      <p:pic>
        <p:nvPicPr>
          <p:cNvPr id="254" name="Picture 253" descr="A white dog in a blue circle&#10;&#10;Description automatically generated">
            <a:extLst>
              <a:ext uri="{FF2B5EF4-FFF2-40B4-BE49-F238E27FC236}">
                <a16:creationId xmlns:a16="http://schemas.microsoft.com/office/drawing/2014/main" id="{1BAD42B9-E16B-F5C3-4424-49EC9DB476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42" t="4852" r="3845" b="4043"/>
          <a:stretch/>
        </p:blipFill>
        <p:spPr>
          <a:xfrm>
            <a:off x="2022886" y="3770236"/>
            <a:ext cx="1359509" cy="1364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6A8F09-5236-D31F-8459-F170760DE96C}"/>
              </a:ext>
            </a:extLst>
          </p:cNvPr>
          <p:cNvSpPr/>
          <p:nvPr/>
        </p:nvSpPr>
        <p:spPr>
          <a:xfrm>
            <a:off x="733349" y="2015345"/>
            <a:ext cx="3890394" cy="14458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14513"/>
              </a:avLst>
            </a:prstTxWarp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   Predictors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6BA8A-6192-D507-0BE6-C9059AEB6515}"/>
              </a:ext>
            </a:extLst>
          </p:cNvPr>
          <p:cNvSpPr/>
          <p:nvPr/>
        </p:nvSpPr>
        <p:spPr>
          <a:xfrm>
            <a:off x="580824" y="954889"/>
            <a:ext cx="4195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15000 Profiles</a:t>
            </a:r>
          </a:p>
        </p:txBody>
      </p:sp>
      <p:graphicFrame>
        <p:nvGraphicFramePr>
          <p:cNvPr id="263" name="Content Placeholder 2">
            <a:extLst>
              <a:ext uri="{FF2B5EF4-FFF2-40B4-BE49-F238E27FC236}">
                <a16:creationId xmlns:a16="http://schemas.microsoft.com/office/drawing/2014/main" id="{AE8D3DFE-E275-4563-7245-2BB63D4F6DCE}"/>
              </a:ext>
            </a:extLst>
          </p:cNvPr>
          <p:cNvGraphicFramePr/>
          <p:nvPr/>
        </p:nvGraphicFramePr>
        <p:xfrm>
          <a:off x="5417147" y="1878219"/>
          <a:ext cx="7581222" cy="4591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57D212E-36CE-F17F-D5DF-CCA56689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7720" y="0"/>
            <a:ext cx="8380649" cy="5426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0952D2-0641-B8A0-E899-169B94F041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5072" y="5233686"/>
            <a:ext cx="8380649" cy="79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EF6508-32A8-1E9A-662E-DCFB31FFEB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6396" y="3119264"/>
            <a:ext cx="8380649" cy="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98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BC63B-05CA-3362-0434-7519A020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latin typeface="Amasis MT Pro"/>
              </a:rPr>
              <a:t>KAHOOT</a:t>
            </a:r>
            <a:r>
              <a:rPr lang="en-US" sz="7200">
                <a:latin typeface="Amasis MT Pro"/>
              </a:rPr>
              <a:t>!</a:t>
            </a:r>
            <a:endParaRPr lang="en-US" sz="7200" kern="1200">
              <a:latin typeface="Amasis MT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98366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F375C6-8F22-9AF4-E772-6E4FD641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3490"/>
            <a:ext cx="5151020" cy="515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ACD6B-994C-1E82-2A26-A714C14E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389" y="705100"/>
            <a:ext cx="52578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Tree 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2C6A4-8396-1EB5-A9D9-502F6228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8" y="1849688"/>
            <a:ext cx="58212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Many complex models that are widely used today are products of the base decision tree framework.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Begins with a root node and expands according to the max depth parameter and information gain.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Can be used to model non-linear relationships in data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Prone to overfitting if max depth parameter is set too high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19194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0A8660-4EF1-E1E3-A9DE-AF4EDA1028E6}"/>
              </a:ext>
            </a:extLst>
          </p:cNvPr>
          <p:cNvSpPr/>
          <p:nvPr/>
        </p:nvSpPr>
        <p:spPr>
          <a:xfrm>
            <a:off x="587829" y="1066800"/>
            <a:ext cx="5508171" cy="1306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17: Decision Trees">
            <a:extLst>
              <a:ext uri="{FF2B5EF4-FFF2-40B4-BE49-F238E27FC236}">
                <a16:creationId xmlns:a16="http://schemas.microsoft.com/office/drawing/2014/main" id="{A689CF7A-4095-EE50-6D67-71E67A7E2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6" t="12488" r="1553" b="7960"/>
          <a:stretch/>
        </p:blipFill>
        <p:spPr bwMode="auto">
          <a:xfrm>
            <a:off x="6678455" y="249086"/>
            <a:ext cx="4579692" cy="61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E5D4D-02C6-3682-58FA-5AC642D417A3}"/>
              </a:ext>
            </a:extLst>
          </p:cNvPr>
          <p:cNvSpPr txBox="1"/>
          <p:nvPr/>
        </p:nvSpPr>
        <p:spPr>
          <a:xfrm>
            <a:off x="536447" y="663547"/>
            <a:ext cx="573372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Decision Tree Overfitting</a:t>
            </a:r>
          </a:p>
        </p:txBody>
      </p:sp>
      <p:pic>
        <p:nvPicPr>
          <p:cNvPr id="2" name="Picture 2" descr="17: Decision Trees">
            <a:extLst>
              <a:ext uri="{FF2B5EF4-FFF2-40B4-BE49-F238E27FC236}">
                <a16:creationId xmlns:a16="http://schemas.microsoft.com/office/drawing/2014/main" id="{12314877-54E4-58D8-B358-04ABED94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24290" r="51933" b="22599"/>
          <a:stretch/>
        </p:blipFill>
        <p:spPr bwMode="auto">
          <a:xfrm>
            <a:off x="889038" y="1567323"/>
            <a:ext cx="4908248" cy="477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76859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CD6B-994C-1E82-2A26-A714C14E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564" y="938014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>
                <a:latin typeface="Arial" panose="020B0604020202020204" pitchFamily="34" charset="0"/>
                <a:cs typeface="Arial" panose="020B0604020202020204" pitchFamily="34" charset="0"/>
              </a:rPr>
              <a:t>Tree Based Models -  Bagging vs 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52A5A-A869-27B7-2CFF-ED7BA958CA10}"/>
              </a:ext>
            </a:extLst>
          </p:cNvPr>
          <p:cNvSpPr txBox="1"/>
          <p:nvPr/>
        </p:nvSpPr>
        <p:spPr>
          <a:xfrm>
            <a:off x="6476535" y="2272253"/>
            <a:ext cx="5237903" cy="199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 Bagging, the goal is to reduce the variance in model.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Boosting aims for increasing the prediction accuracy of the model.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D40A1E-D4AC-89FD-D373-40CE0366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4" y="476219"/>
            <a:ext cx="4876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A978E-9A3C-CE4D-87D8-CB0F18234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4" y="3730796"/>
            <a:ext cx="4553050" cy="25214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87321-D857-DF5D-2469-9EFA6EF74425}"/>
              </a:ext>
            </a:extLst>
          </p:cNvPr>
          <p:cNvCxnSpPr/>
          <p:nvPr/>
        </p:nvCxnSpPr>
        <p:spPr>
          <a:xfrm>
            <a:off x="758025" y="3458604"/>
            <a:ext cx="53261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630443F-65DD-FFB8-3BAC-4B9ACD4C9C06}"/>
              </a:ext>
            </a:extLst>
          </p:cNvPr>
          <p:cNvSpPr/>
          <p:nvPr/>
        </p:nvSpPr>
        <p:spPr>
          <a:xfrm>
            <a:off x="4367499" y="629104"/>
            <a:ext cx="1596408" cy="6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396FE-709F-8F99-A5F5-C97B75FAE678}"/>
              </a:ext>
            </a:extLst>
          </p:cNvPr>
          <p:cNvSpPr txBox="1"/>
          <p:nvPr/>
        </p:nvSpPr>
        <p:spPr>
          <a:xfrm>
            <a:off x="479642" y="476219"/>
            <a:ext cx="176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B5C3F-81FE-4EE4-8647-D195E67349C6}"/>
              </a:ext>
            </a:extLst>
          </p:cNvPr>
          <p:cNvSpPr txBox="1"/>
          <p:nvPr/>
        </p:nvSpPr>
        <p:spPr>
          <a:xfrm>
            <a:off x="4542006" y="5808314"/>
            <a:ext cx="176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3A880A9-4788-97BF-8EB5-528DC5963013}"/>
              </a:ext>
            </a:extLst>
          </p:cNvPr>
          <p:cNvSpPr/>
          <p:nvPr/>
        </p:nvSpPr>
        <p:spPr>
          <a:xfrm>
            <a:off x="4296504" y="382177"/>
            <a:ext cx="2411802" cy="1091270"/>
          </a:xfrm>
          <a:prstGeom prst="cloudCallout">
            <a:avLst>
              <a:gd name="adj1" fmla="val -128740"/>
              <a:gd name="adj2" fmla="val -1221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ootstrap  + </a:t>
            </a: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Agg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regat</a:t>
            </a: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56FB8-1157-492E-F49A-A220B4C4537C}"/>
              </a:ext>
            </a:extLst>
          </p:cNvPr>
          <p:cNvSpPr txBox="1"/>
          <p:nvPr/>
        </p:nvSpPr>
        <p:spPr>
          <a:xfrm>
            <a:off x="6476535" y="4267873"/>
            <a:ext cx="4982047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Bagging has parallel processing.</a:t>
            </a:r>
            <a:endParaRPr lang="en-US" sz="2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Boosting has sequential processing.</a:t>
            </a:r>
          </a:p>
        </p:txBody>
      </p:sp>
    </p:spTree>
    <p:extLst>
      <p:ext uri="{BB962C8B-B14F-4D97-AF65-F5344CB8AC3E}">
        <p14:creationId xmlns:p14="http://schemas.microsoft.com/office/powerpoint/2010/main" val="3173958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DF05-F069-9346-A9F5-33CE7428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>
                <a:cs typeface="Calibri Light"/>
              </a:rPr>
              <a:t>Leaf vs Level Wise Growth - DS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E26A83-0FA3-A138-6925-0AE73549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981"/>
          <a:stretch/>
        </p:blipFill>
        <p:spPr>
          <a:xfrm>
            <a:off x="-788" y="141040"/>
            <a:ext cx="243612" cy="1414366"/>
          </a:xfrm>
          <a:prstGeom prst="rect">
            <a:avLst/>
          </a:prstGeom>
        </p:spPr>
      </p:pic>
      <p:pic>
        <p:nvPicPr>
          <p:cNvPr id="33" name="Picture 32" descr="A white tree with many dots and lines">
            <a:extLst>
              <a:ext uri="{FF2B5EF4-FFF2-40B4-BE49-F238E27FC236}">
                <a16:creationId xmlns:a16="http://schemas.microsoft.com/office/drawing/2014/main" id="{627EEA11-2340-ADC2-8190-30A8143DD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8" t="14154" r="5271" b="34201"/>
          <a:stretch/>
        </p:blipFill>
        <p:spPr>
          <a:xfrm rot="10800000">
            <a:off x="-19293" y="27615"/>
            <a:ext cx="12204399" cy="6859983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B3129A-3215-EB26-E7CE-809B2262DE71}"/>
              </a:ext>
            </a:extLst>
          </p:cNvPr>
          <p:cNvSpPr/>
          <p:nvPr/>
        </p:nvSpPr>
        <p:spPr>
          <a:xfrm>
            <a:off x="719328" y="239176"/>
            <a:ext cx="10628376" cy="1309664"/>
          </a:xfrm>
          <a:prstGeom prst="roundRect">
            <a:avLst>
              <a:gd name="adj" fmla="val 10000"/>
            </a:avLst>
          </a:prstGeom>
          <a:solidFill>
            <a:srgbClr val="4472C4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Leaf">
            <a:extLst>
              <a:ext uri="{FF2B5EF4-FFF2-40B4-BE49-F238E27FC236}">
                <a16:creationId xmlns:a16="http://schemas.microsoft.com/office/drawing/2014/main" id="{5C22339B-D7BA-6287-91F7-64AF711EA130}"/>
              </a:ext>
            </a:extLst>
          </p:cNvPr>
          <p:cNvSpPr/>
          <p:nvPr/>
        </p:nvSpPr>
        <p:spPr>
          <a:xfrm>
            <a:off x="960642" y="512405"/>
            <a:ext cx="720315" cy="72031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Deciduous tree">
            <a:extLst>
              <a:ext uri="{FF2B5EF4-FFF2-40B4-BE49-F238E27FC236}">
                <a16:creationId xmlns:a16="http://schemas.microsoft.com/office/drawing/2014/main" id="{9E389217-2010-45E9-2194-BB49F9B99F54}"/>
              </a:ext>
            </a:extLst>
          </p:cNvPr>
          <p:cNvSpPr/>
          <p:nvPr/>
        </p:nvSpPr>
        <p:spPr>
          <a:xfrm>
            <a:off x="10150885" y="547827"/>
            <a:ext cx="720315" cy="720315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83CFB57-A4D7-1CBA-5F9D-B5B762F67DCA}"/>
              </a:ext>
            </a:extLst>
          </p:cNvPr>
          <p:cNvSpPr txBox="1">
            <a:spLocks/>
          </p:cNvSpPr>
          <p:nvPr/>
        </p:nvSpPr>
        <p:spPr>
          <a:xfrm>
            <a:off x="2267712" y="232610"/>
            <a:ext cx="72918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Leaf vs Level-Wise Growth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C8A581-6410-4C58-E108-B5CE7AFA1FA1}"/>
              </a:ext>
            </a:extLst>
          </p:cNvPr>
          <p:cNvGrpSpPr/>
          <p:nvPr/>
        </p:nvGrpSpPr>
        <p:grpSpPr>
          <a:xfrm>
            <a:off x="2783839" y="4652039"/>
            <a:ext cx="8239760" cy="1912360"/>
            <a:chOff x="2316690" y="1884889"/>
            <a:chExt cx="8239760" cy="157451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82332BC-B488-7841-EFAC-CDBA57BFCCC6}"/>
                </a:ext>
              </a:extLst>
            </p:cNvPr>
            <p:cNvSpPr/>
            <p:nvPr/>
          </p:nvSpPr>
          <p:spPr>
            <a:xfrm>
              <a:off x="2316690" y="1884889"/>
              <a:ext cx="8239760" cy="1375483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tangle 4" descr="Forest scene">
              <a:extLst>
                <a:ext uri="{FF2B5EF4-FFF2-40B4-BE49-F238E27FC236}">
                  <a16:creationId xmlns:a16="http://schemas.microsoft.com/office/drawing/2014/main" id="{1D3B7149-DC8B-BF45-8D73-A431691966A0}"/>
                </a:ext>
              </a:extLst>
            </p:cNvPr>
            <p:cNvSpPr/>
            <p:nvPr/>
          </p:nvSpPr>
          <p:spPr>
            <a:xfrm>
              <a:off x="9372084" y="2086615"/>
              <a:ext cx="756516" cy="756516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CA7752-624E-F489-24A5-BF07CDC4B194}"/>
                </a:ext>
              </a:extLst>
            </p:cNvPr>
            <p:cNvSpPr txBox="1"/>
            <p:nvPr/>
          </p:nvSpPr>
          <p:spPr>
            <a:xfrm>
              <a:off x="2633824" y="1982078"/>
              <a:ext cx="679938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err="1">
                  <a:solidFill>
                    <a:schemeClr val="bg1"/>
                  </a:solidFill>
                </a:rPr>
                <a:t>LightGBM</a:t>
              </a:r>
              <a:r>
                <a:rPr lang="en-US">
                  <a:solidFill>
                    <a:schemeClr val="bg1"/>
                  </a:solidFill>
                </a:rPr>
                <a:t>: Grows leaf-wise, prioritizing the leaf with the greatest potential improvement in the loss function. </a:t>
              </a:r>
            </a:p>
            <a:p>
              <a:pPr lvl="0">
                <a:lnSpc>
                  <a:spcPct val="10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 lvl="0">
                <a:lnSpc>
                  <a:spcPct val="100000"/>
                </a:lnSpc>
              </a:pPr>
              <a:r>
                <a:rPr lang="en-US">
                  <a:solidFill>
                    <a:schemeClr val="bg1"/>
                  </a:solidFill>
                </a:rPr>
                <a:t>This leads to faster training and often lower error trees. However, it can be more prone to overfitting on small datasets.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1F4FA1-99BB-5031-15AC-7B4BB22D3FF9}"/>
              </a:ext>
            </a:extLst>
          </p:cNvPr>
          <p:cNvGrpSpPr/>
          <p:nvPr/>
        </p:nvGrpSpPr>
        <p:grpSpPr>
          <a:xfrm>
            <a:off x="719328" y="2504645"/>
            <a:ext cx="10760946" cy="1858879"/>
            <a:chOff x="3265897" y="4562408"/>
            <a:chExt cx="10760946" cy="18588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F3A96B-0EA4-563D-9C9A-1409C953B1A1}"/>
                </a:ext>
              </a:extLst>
            </p:cNvPr>
            <p:cNvGrpSpPr/>
            <p:nvPr/>
          </p:nvGrpSpPr>
          <p:grpSpPr>
            <a:xfrm>
              <a:off x="3265897" y="4562408"/>
              <a:ext cx="10760946" cy="1858879"/>
              <a:chOff x="-1250188" y="474013"/>
              <a:chExt cx="10760946" cy="1858879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5E601EA-BEEA-BD78-0382-0AA9D91D56D9}"/>
                  </a:ext>
                </a:extLst>
              </p:cNvPr>
              <p:cNvSpPr/>
              <p:nvPr/>
            </p:nvSpPr>
            <p:spPr>
              <a:xfrm>
                <a:off x="-1250188" y="474013"/>
                <a:ext cx="8239760" cy="13754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3586B5-143F-625A-A2CA-67B470AEEF9F}"/>
                  </a:ext>
                </a:extLst>
              </p:cNvPr>
              <p:cNvGrpSpPr/>
              <p:nvPr/>
            </p:nvGrpSpPr>
            <p:grpSpPr>
              <a:xfrm>
                <a:off x="-240535" y="854705"/>
                <a:ext cx="9751293" cy="1478187"/>
                <a:chOff x="-1511534" y="-1874167"/>
                <a:chExt cx="9751293" cy="3711443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8EE67B9-AB82-8A4E-AD4B-A3937B2FBF26}"/>
                    </a:ext>
                  </a:extLst>
                </p:cNvPr>
                <p:cNvSpPr/>
                <p:nvPr/>
              </p:nvSpPr>
              <p:spPr>
                <a:xfrm>
                  <a:off x="1588683" y="461793"/>
                  <a:ext cx="6651076" cy="137548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bg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28B5C9-1B0B-A118-04B5-CF76662D0CEC}"/>
                    </a:ext>
                  </a:extLst>
                </p:cNvPr>
                <p:cNvSpPr txBox="1"/>
                <p:nvPr/>
              </p:nvSpPr>
              <p:spPr>
                <a:xfrm>
                  <a:off x="-1511534" y="-1874167"/>
                  <a:ext cx="6651076" cy="1375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bg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5572" tIns="145572" rIns="145572" bIns="145572" numCol="1" spcCol="1270" anchor="ctr" anchorCtr="0">
                  <a:noAutofit/>
                </a:bodyPr>
                <a:lstStyle/>
                <a:p>
                  <a:pPr marL="0" lvl="0" indent="0" algn="l" defTabSz="8001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kern="1200"/>
                    <a:t>Traditional methods: Grow trees level-wise, splitting all leaves at the same level simultaneously.</a:t>
                  </a:r>
                </a:p>
              </p:txBody>
            </p:sp>
          </p:grpSp>
        </p:grpSp>
        <p:pic>
          <p:nvPicPr>
            <p:cNvPr id="27" name="Graphic 26" descr="Plant With Roots with solid fill">
              <a:extLst>
                <a:ext uri="{FF2B5EF4-FFF2-40B4-BE49-F238E27FC236}">
                  <a16:creationId xmlns:a16="http://schemas.microsoft.com/office/drawing/2014/main" id="{6A69435B-2A82-D600-141F-43C3C10FD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0953" y="48015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93971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rc 64">
            <a:extLst>
              <a:ext uri="{FF2B5EF4-FFF2-40B4-BE49-F238E27FC236}">
                <a16:creationId xmlns:a16="http://schemas.microsoft.com/office/drawing/2014/main" id="{BF14C5C4-E727-ECA4-5462-3867B85D3A6F}"/>
              </a:ext>
            </a:extLst>
          </p:cNvPr>
          <p:cNvSpPr/>
          <p:nvPr/>
        </p:nvSpPr>
        <p:spPr>
          <a:xfrm flipV="1">
            <a:off x="1053141" y="-1930656"/>
            <a:ext cx="11486556" cy="7806389"/>
          </a:xfrm>
          <a:prstGeom prst="arc">
            <a:avLst>
              <a:gd name="adj1" fmla="val 11208969"/>
              <a:gd name="adj2" fmla="val 15519943"/>
            </a:avLst>
          </a:prstGeom>
          <a:ln w="381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FEDAD-264C-581D-0709-A82CB51A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49" y="164735"/>
            <a:ext cx="10515600" cy="934547"/>
          </a:xfrm>
        </p:spPr>
        <p:txBody>
          <a:bodyPr>
            <a:normAutofit/>
          </a:bodyPr>
          <a:lstStyle/>
          <a:p>
            <a:pPr algn="ctr"/>
            <a:r>
              <a:rPr lang="en-IN" sz="3200" b="1">
                <a:latin typeface="Arial" panose="020B0604020202020204" pitchFamily="34" charset="0"/>
                <a:cs typeface="Arial" panose="020B0604020202020204" pitchFamily="34" charset="0"/>
              </a:rPr>
              <a:t>Gradient Boosting – What’s happening?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3DBC-DA80-6A7D-BEF6-B2A319E0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982" y="5047061"/>
            <a:ext cx="2497928" cy="43313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IN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3: </a:t>
            </a:r>
            <a:r>
              <a:rPr lang="en-IN" sz="2400" u="sng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ITERATE!</a:t>
            </a:r>
          </a:p>
          <a:p>
            <a:endParaRPr lang="en-IN" sz="24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803DC-8512-563B-D573-DCCB227E7DC1}"/>
              </a:ext>
            </a:extLst>
          </p:cNvPr>
          <p:cNvSpPr txBox="1"/>
          <p:nvPr/>
        </p:nvSpPr>
        <p:spPr>
          <a:xfrm>
            <a:off x="8602953" y="2335070"/>
            <a:ext cx="319935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400" b="1" u="sng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Ensemble Model</a:t>
            </a:r>
          </a:p>
          <a:p>
            <a:pPr marL="0" indent="0" algn="r">
              <a:buNone/>
            </a:pPr>
            <a:r>
              <a:rPr lang="en-IN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combination of simple individual models that together create a more powerful new model.</a:t>
            </a:r>
            <a:endParaRPr lang="en-IN" sz="20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6938D7-2A15-813F-4948-44C36E433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41" y="1242255"/>
            <a:ext cx="1322114" cy="12358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48834C-A005-3246-9646-93DB46735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05" y="2911718"/>
            <a:ext cx="3003342" cy="1235845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48BD255A-DD27-B6CC-AFA5-3C18BD62C49C}"/>
              </a:ext>
            </a:extLst>
          </p:cNvPr>
          <p:cNvSpPr/>
          <p:nvPr/>
        </p:nvSpPr>
        <p:spPr>
          <a:xfrm>
            <a:off x="2097360" y="2511304"/>
            <a:ext cx="181973" cy="337913"/>
          </a:xfrm>
          <a:prstGeom prst="downArrow">
            <a:avLst>
              <a:gd name="adj1" fmla="val 50000"/>
              <a:gd name="adj2" fmla="val 72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EF7765B6-7C18-975A-6507-FAC398872670}"/>
              </a:ext>
            </a:extLst>
          </p:cNvPr>
          <p:cNvSpPr/>
          <p:nvPr/>
        </p:nvSpPr>
        <p:spPr>
          <a:xfrm>
            <a:off x="4692171" y="4243268"/>
            <a:ext cx="181973" cy="337913"/>
          </a:xfrm>
          <a:prstGeom prst="downArrow">
            <a:avLst>
              <a:gd name="adj1" fmla="val 50000"/>
              <a:gd name="adj2" fmla="val 72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FF74686-AA01-875B-2114-75497D363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61" y="4745033"/>
            <a:ext cx="4692748" cy="1240682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5D90EC-B148-FCCC-CAD5-009EB0EB3A72}"/>
              </a:ext>
            </a:extLst>
          </p:cNvPr>
          <p:cNvCxnSpPr/>
          <p:nvPr/>
        </p:nvCxnSpPr>
        <p:spPr>
          <a:xfrm flipV="1">
            <a:off x="688805" y="580524"/>
            <a:ext cx="54142" cy="569695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8F12E1-E32F-4739-5955-8E95D9D4477B}"/>
              </a:ext>
            </a:extLst>
          </p:cNvPr>
          <p:cNvCxnSpPr>
            <a:cxnSpLocks/>
          </p:cNvCxnSpPr>
          <p:nvPr/>
        </p:nvCxnSpPr>
        <p:spPr>
          <a:xfrm>
            <a:off x="676773" y="6265444"/>
            <a:ext cx="8945834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7897803-D845-E3A8-C49E-4488CEDCF307}"/>
              </a:ext>
            </a:extLst>
          </p:cNvPr>
          <p:cNvSpPr txBox="1"/>
          <p:nvPr/>
        </p:nvSpPr>
        <p:spPr>
          <a:xfrm>
            <a:off x="2615381" y="1364707"/>
            <a:ext cx="3002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1: Fits an initial model (usually a decision tree) to the data.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BB741D-ECE4-EB37-F09C-4F951100B7E9}"/>
              </a:ext>
            </a:extLst>
          </p:cNvPr>
          <p:cNvSpPr txBox="1"/>
          <p:nvPr/>
        </p:nvSpPr>
        <p:spPr>
          <a:xfrm>
            <a:off x="5223333" y="2451889"/>
            <a:ext cx="3371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2: A second model is built that focuses on accurately predicting the cases where the first model performs poorly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5D8068-B5CB-1056-4D50-43305EA8CAC9}"/>
              </a:ext>
            </a:extLst>
          </p:cNvPr>
          <p:cNvSpPr txBox="1"/>
          <p:nvPr/>
        </p:nvSpPr>
        <p:spPr>
          <a:xfrm rot="16200000">
            <a:off x="-618655" y="2937205"/>
            <a:ext cx="205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31E338-1A09-F0E4-72C6-D6A2D3EC5D22}"/>
              </a:ext>
            </a:extLst>
          </p:cNvPr>
          <p:cNvSpPr txBox="1"/>
          <p:nvPr/>
        </p:nvSpPr>
        <p:spPr>
          <a:xfrm>
            <a:off x="3578718" y="6419893"/>
            <a:ext cx="31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Number of iterations</a:t>
            </a: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1D32E3B6-494C-1633-191D-2AF7F3FA4709}"/>
              </a:ext>
            </a:extLst>
          </p:cNvPr>
          <p:cNvSpPr/>
          <p:nvPr/>
        </p:nvSpPr>
        <p:spPr>
          <a:xfrm>
            <a:off x="8981788" y="5798509"/>
            <a:ext cx="181973" cy="337913"/>
          </a:xfrm>
          <a:prstGeom prst="downArrow">
            <a:avLst>
              <a:gd name="adj1" fmla="val 50000"/>
              <a:gd name="adj2" fmla="val 72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4051E2-FAF8-9A9F-58E9-28FA3F4B8760}"/>
              </a:ext>
            </a:extLst>
          </p:cNvPr>
          <p:cNvSpPr txBox="1"/>
          <p:nvPr/>
        </p:nvSpPr>
        <p:spPr>
          <a:xfrm>
            <a:off x="2287388" y="2455198"/>
            <a:ext cx="168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tree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7A5BC6-038E-2775-B903-FDAC143EC227}"/>
              </a:ext>
            </a:extLst>
          </p:cNvPr>
          <p:cNvSpPr txBox="1"/>
          <p:nvPr/>
        </p:nvSpPr>
        <p:spPr>
          <a:xfrm>
            <a:off x="4874144" y="4236424"/>
            <a:ext cx="223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another tree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A21AA5-88B5-DCA2-DAC9-72634BC3E396}"/>
              </a:ext>
            </a:extLst>
          </p:cNvPr>
          <p:cNvSpPr txBox="1"/>
          <p:nvPr/>
        </p:nvSpPr>
        <p:spPr>
          <a:xfrm>
            <a:off x="9241982" y="5735657"/>
            <a:ext cx="223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adding trees!</a:t>
            </a:r>
          </a:p>
        </p:txBody>
      </p:sp>
    </p:spTree>
    <p:extLst>
      <p:ext uri="{BB962C8B-B14F-4D97-AF65-F5344CB8AC3E}">
        <p14:creationId xmlns:p14="http://schemas.microsoft.com/office/powerpoint/2010/main" val="289310120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Enhancing Pet Adoption with LightGBM</vt:lpstr>
      <vt:lpstr>Executive Summary</vt:lpstr>
      <vt:lpstr>The data</vt:lpstr>
      <vt:lpstr>KAHOOT!</vt:lpstr>
      <vt:lpstr>Tree Based Models</vt:lpstr>
      <vt:lpstr>PowerPoint Presentation</vt:lpstr>
      <vt:lpstr>Tree Based Models -  Bagging vs Boosting</vt:lpstr>
      <vt:lpstr>Leaf vs Level Wise Growth - DS</vt:lpstr>
      <vt:lpstr>Gradient Boosting – What’s happening?</vt:lpstr>
      <vt:lpstr>Gradient Boosting - Equations</vt:lpstr>
      <vt:lpstr>PowerPoint Presentation</vt:lpstr>
      <vt:lpstr>PowerPoint Presentation</vt:lpstr>
      <vt:lpstr>LightGBM</vt:lpstr>
      <vt:lpstr>PowerPoint Presentation</vt:lpstr>
      <vt:lpstr>Feature Bundling</vt:lpstr>
      <vt:lpstr>LightGBM Architecture</vt:lpstr>
      <vt:lpstr>Hyperparameters</vt:lpstr>
      <vt:lpstr>PowerPoint Presentation</vt:lpstr>
      <vt:lpstr>Thanks! +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Pet Adoption with LightGBM</dc:title>
  <dc:creator>Kaustubh Patil</dc:creator>
  <cp:revision>28</cp:revision>
  <dcterms:created xsi:type="dcterms:W3CDTF">2024-02-25T19:02:44Z</dcterms:created>
  <dcterms:modified xsi:type="dcterms:W3CDTF">2024-03-06T23:29:58Z</dcterms:modified>
</cp:coreProperties>
</file>